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497" r:id="rId3"/>
    <p:sldId id="274" r:id="rId4"/>
    <p:sldId id="259" r:id="rId5"/>
    <p:sldId id="278" r:id="rId6"/>
    <p:sldId id="281" r:id="rId7"/>
    <p:sldId id="498" r:id="rId8"/>
    <p:sldId id="282" r:id="rId9"/>
    <p:sldId id="284" r:id="rId10"/>
    <p:sldId id="283" r:id="rId11"/>
    <p:sldId id="285" r:id="rId12"/>
    <p:sldId id="299" r:id="rId13"/>
    <p:sldId id="294" r:id="rId14"/>
    <p:sldId id="286" r:id="rId15"/>
    <p:sldId id="4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898"/>
    <a:srgbClr val="4CB2D3"/>
    <a:srgbClr val="FC4823"/>
    <a:srgbClr val="FD8369"/>
    <a:srgbClr val="823798"/>
    <a:srgbClr val="C837AB"/>
    <a:srgbClr val="0044AA"/>
    <a:srgbClr val="DA79C7"/>
    <a:srgbClr val="008000"/>
    <a:srgbClr val="3B9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246D1-0CAB-45C2-91C6-E34BF1FAEFC1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8E5D6-9AFA-4E18-9B40-683CC448B2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707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2D12E-E13B-ADC9-1E74-3BABBF9FC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98ABE-F083-34AA-50BC-276E2899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C385E-AC13-C577-24B0-356E495B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EDC5F-D0FC-C426-EC43-56E6A5E5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61845-1EC8-33BA-0E6F-DEB83C09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60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BA0C-7EDA-9577-B66D-019ECFB1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886570-073E-4EF8-4DAD-F368D00F5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33117-1546-BF8B-CBAC-68596C73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0F37E-B1C2-FCCD-C0EE-D0918784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00830-1CDB-A4EF-4724-D9DAD3F2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38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78E8F-20ED-936E-B898-178681FC0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A5D5A-828D-25F9-F2D7-7AB030251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05186-472C-0483-5960-A8949016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03150-C4AA-0B41-CA2E-B5F95215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F64F8-4465-5E0D-2A70-76498A33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930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2C2D5F-EA7C-6946-8E8C-7B84A7CC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42A2319-CD13-BE4D-9C63-5A9EBFDCEC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2CF90B-63BC-6544-9FB4-A72410329261}" type="datetime1">
              <a:rPr lang="sv-SE" smtClean="0"/>
              <a:t>2023-08-23</a:t>
            </a:fld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7540BA4-CF98-2846-8D40-8EA647BC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55E1E5B-E1F9-C645-91AF-7753BF8D8E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6000" y="1483200"/>
            <a:ext cx="10079565" cy="4816000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2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C4E05-68F9-8C74-8A93-23188681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8713D-1293-09C9-3E50-5BA62D2F8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A29E2-3837-54C1-292A-07F0F3AD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98290-91B0-2D51-6897-C6A6EF34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074D-C312-1C65-38F4-9BA7C782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35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76DF-E602-6C1B-ED07-CFE9AF44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F983C-9913-D849-71B2-8DDA8DD75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88C3-9EB9-17FD-016F-5CFDB79E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ECF4B-6E0B-D31A-8B15-4FD65678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1FFBD-3AF9-CE20-C77A-7140F9D2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95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668F-AAD6-61E8-A8CA-B172F0C8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22693-C3D3-F8A5-29B3-9565B5EAC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1D88C-D036-58EE-D2B0-99C1CEF99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9CF58-2C8E-9318-701F-8295B4C8E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A3F24-887D-4ACB-F099-595DC064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7A8CE-B2FF-9808-AC62-D9DEBE4A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31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DEFA-3BC8-4C65-0800-A5850F73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A231D-FA0D-9213-EEBF-225173E8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F2EB7-8B9F-B6AB-6591-3F73914D2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82E37-AD4C-35DC-6900-20B3DCF12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527DD-91B5-AF3E-FDA1-689653558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F3E384-475A-AC43-B931-75691145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64DCA2-C52B-200C-FE65-DFE1ADC5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172267-24B5-5F55-80D5-EEA17449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6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C51FB-DFB1-A8C5-616A-257A086D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5025F-F83D-1AA0-1C59-9A84BE60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70274-F31B-1881-3338-305A897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B1BB7-63EC-F6A2-81BD-49EC4C9A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94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E2FD5-39CE-1F0D-FDFB-509E0451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FACCC-41BD-2F98-B841-9FBE831E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81693-4B3D-1455-51BF-550C84CD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518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8C45-09C1-AA62-5A27-3814C6E1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EFA01-D959-26D5-AD43-95877C59A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300CF-124C-1142-049C-6A52F7E20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B295B-D9D2-027C-636F-1FDF7047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A07DA-DB9E-C6C1-415A-0D6A5E98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D3D7A-27E3-F046-B468-6724C9C6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63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A100-DC4E-C20E-E15B-56DA674B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1A571-907B-3846-ABB6-85779970A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179A0-994E-3CF6-7170-F5759913C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EEB72-3953-A49A-FFC8-6F8B7274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A9708-6D11-E634-62F7-69ACFA53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BC058-6BB1-DF4A-80B8-C4D2934E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81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93FFD8-D685-6DA0-085E-661B3AF6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ECA0A-2D67-3CCC-01B7-598C74AF5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6EC4B-633A-6F01-6779-1B5B3BB15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F806-9029-44ED-AACD-4D1B2302E00C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C0DD1-9E88-396E-47D9-4725BC021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29917-75B0-A710-72CB-0A3523FCF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8358B-AAB1-40C5-A4E9-5E06AE4B1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05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DBC3-3B9D-2224-148D-85665352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879528"/>
            <a:ext cx="10708640" cy="2387600"/>
          </a:xfrm>
        </p:spPr>
        <p:txBody>
          <a:bodyPr/>
          <a:lstStyle/>
          <a:p>
            <a:r>
              <a:rPr lang="pl-PL" dirty="0"/>
              <a:t>How do </a:t>
            </a:r>
            <a:r>
              <a:rPr lang="pl-PL" dirty="0" err="1"/>
              <a:t>bacteria</a:t>
            </a:r>
            <a:r>
              <a:rPr lang="pl-PL" dirty="0"/>
              <a:t> </a:t>
            </a:r>
            <a:r>
              <a:rPr lang="pl-PL" dirty="0" err="1"/>
              <a:t>adapt</a:t>
            </a:r>
            <a:r>
              <a:rPr lang="pl-PL" dirty="0"/>
              <a:t> to </a:t>
            </a:r>
            <a:r>
              <a:rPr lang="pl-PL" dirty="0" err="1"/>
              <a:t>salinity</a:t>
            </a:r>
            <a:r>
              <a:rPr lang="pl-PL" dirty="0"/>
              <a:t>?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9E131-F864-FC46-7171-4C918C678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80" y="3341272"/>
            <a:ext cx="10411229" cy="2201174"/>
          </a:xfrm>
        </p:spPr>
        <p:txBody>
          <a:bodyPr>
            <a:noAutofit/>
          </a:bodyPr>
          <a:lstStyle/>
          <a:p>
            <a:r>
              <a:rPr lang="en-US" sz="3200" dirty="0"/>
              <a:t>Large-scale </a:t>
            </a:r>
            <a:r>
              <a:rPr lang="en-US" sz="3200" dirty="0" err="1"/>
              <a:t>phylogenomics</a:t>
            </a:r>
            <a:r>
              <a:rPr lang="en-US" sz="3200" dirty="0"/>
              <a:t> of aquatic bacteria reveal</a:t>
            </a:r>
            <a:br>
              <a:rPr lang="en-US" sz="3200" dirty="0"/>
            </a:br>
            <a:r>
              <a:rPr lang="en-US" sz="3200" dirty="0"/>
              <a:t> molecular mechanisms for adaptation to salinity</a:t>
            </a:r>
            <a:endParaRPr lang="pl-PL" dirty="0"/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Krzysztof T Jurdzinski,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Maliheh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Mehrshad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, Luis Fernando Delgado,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Ziling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 Deng, Stefan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Bertilsson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, Anders F Andersson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2CBDDF1-F44B-1E34-2D6E-4D8346C9A8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860" y="180787"/>
            <a:ext cx="1532467" cy="152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6D6492E-C6F1-03B3-0D5C-177B8B2C7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449" y="180787"/>
            <a:ext cx="2449101" cy="11296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E737625-DE54-F05D-53DD-F9F60FBF4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8964" y="5400300"/>
            <a:ext cx="1130258" cy="1130258"/>
          </a:xfrm>
          <a:prstGeom prst="rect">
            <a:avLst/>
          </a:prstGeom>
        </p:spPr>
      </p:pic>
      <p:pic>
        <p:nvPicPr>
          <p:cNvPr id="14" name="Bildobjekt 3">
            <a:extLst>
              <a:ext uri="{FF2B5EF4-FFF2-40B4-BE49-F238E27FC236}">
                <a16:creationId xmlns:a16="http://schemas.microsoft.com/office/drawing/2014/main" id="{A9339C68-E2CF-0703-0CE3-111FC61252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9" y="5401130"/>
            <a:ext cx="2449101" cy="564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F1584-3E68-E77B-6F49-9A76FEA49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4" y="6028346"/>
            <a:ext cx="1735451" cy="57110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855891D-183D-20E1-EC3C-5A40FD245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0444" y="5190429"/>
            <a:ext cx="2933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4CFE-7489-B356-FF49-23F231F27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We </a:t>
            </a:r>
            <a:r>
              <a:rPr lang="pl-PL" dirty="0" err="1"/>
              <a:t>identified</a:t>
            </a:r>
            <a:r>
              <a:rPr lang="pl-PL" dirty="0"/>
              <a:t> no </a:t>
            </a:r>
            <a:r>
              <a:rPr lang="pl-PL" dirty="0" err="1"/>
              <a:t>recent</a:t>
            </a:r>
            <a:r>
              <a:rPr lang="pl-PL" dirty="0"/>
              <a:t> 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7196F-F9F7-D39D-CE6C-1FC39129B583}"/>
              </a:ext>
            </a:extLst>
          </p:cNvPr>
          <p:cNvSpPr txBox="1"/>
          <p:nvPr/>
        </p:nvSpPr>
        <p:spPr>
          <a:xfrm>
            <a:off x="182880" y="3527601"/>
            <a:ext cx="2699325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Niches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filled</a:t>
            </a:r>
            <a:r>
              <a:rPr lang="pl-PL" sz="2400" dirty="0">
                <a:solidFill>
                  <a:schemeClr val="bg1"/>
                </a:solidFill>
              </a:rPr>
              <a:t> by </a:t>
            </a:r>
            <a:r>
              <a:rPr lang="pl-PL" sz="2400" dirty="0" err="1">
                <a:solidFill>
                  <a:schemeClr val="bg1"/>
                </a:solidFill>
              </a:rPr>
              <a:t>migration</a:t>
            </a:r>
            <a:r>
              <a:rPr lang="pl-PL" sz="2400" dirty="0">
                <a:solidFill>
                  <a:schemeClr val="bg1"/>
                </a:solidFill>
              </a:rPr>
              <a:t> not </a:t>
            </a:r>
            <a:r>
              <a:rPr lang="pl-PL" sz="2400" dirty="0" err="1">
                <a:solidFill>
                  <a:schemeClr val="bg1"/>
                </a:solidFill>
              </a:rPr>
              <a:t>adaptation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58EBC1-E673-B910-229F-7C40474CB6ED}"/>
              </a:ext>
            </a:extLst>
          </p:cNvPr>
          <p:cNvCxnSpPr>
            <a:cxnSpLocks/>
          </p:cNvCxnSpPr>
          <p:nvPr/>
        </p:nvCxnSpPr>
        <p:spPr>
          <a:xfrm>
            <a:off x="5854700" y="2260711"/>
            <a:ext cx="0" cy="32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96BC63C-63D7-0336-E8D3-48FB9C8F821B}"/>
              </a:ext>
            </a:extLst>
          </p:cNvPr>
          <p:cNvSpPr txBox="1"/>
          <p:nvPr/>
        </p:nvSpPr>
        <p:spPr>
          <a:xfrm>
            <a:off x="4384155" y="1690688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Age of:  </a:t>
            </a:r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E" b="1" dirty="0">
                <a:latin typeface="Arial" panose="020B0604020202020204" pitchFamily="34" charset="0"/>
                <a:cs typeface="Arial" panose="020B0604020202020204" pitchFamily="34" charset="0"/>
              </a:rPr>
              <a:t>Caspian Sea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39E27-72BC-3043-186A-81DEA787E87C}"/>
              </a:ext>
            </a:extLst>
          </p:cNvPr>
          <p:cNvSpPr txBox="1"/>
          <p:nvPr/>
        </p:nvSpPr>
        <p:spPr>
          <a:xfrm>
            <a:off x="5472463" y="1931031"/>
            <a:ext cx="76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kya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85CE9-51DB-361E-9BBE-16BD7E718E3B}"/>
              </a:ext>
            </a:extLst>
          </p:cNvPr>
          <p:cNvSpPr txBox="1"/>
          <p:nvPr/>
        </p:nvSpPr>
        <p:spPr>
          <a:xfrm>
            <a:off x="6612668" y="1947056"/>
            <a:ext cx="105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mya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55B06D-A6D5-E85A-357A-91F348E75B70}"/>
              </a:ext>
            </a:extLst>
          </p:cNvPr>
          <p:cNvCxnSpPr>
            <a:cxnSpLocks/>
          </p:cNvCxnSpPr>
          <p:nvPr/>
        </p:nvCxnSpPr>
        <p:spPr>
          <a:xfrm>
            <a:off x="6860778" y="2260710"/>
            <a:ext cx="0" cy="32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C8ECA5CE-994A-D206-B52D-A026B2220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4" t="35256" b="32208"/>
          <a:stretch/>
        </p:blipFill>
        <p:spPr>
          <a:xfrm>
            <a:off x="3000065" y="2540706"/>
            <a:ext cx="6163734" cy="42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8491-49FD-F188-EDA2-E65CDE18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err="1"/>
              <a:t>Wide-scale</a:t>
            </a:r>
            <a:r>
              <a:rPr lang="pl-PL" dirty="0"/>
              <a:t> </a:t>
            </a:r>
            <a:r>
              <a:rPr lang="pl-PL" dirty="0" err="1"/>
              <a:t>changes</a:t>
            </a:r>
            <a:r>
              <a:rPr lang="pl-PL" dirty="0"/>
              <a:t> in </a:t>
            </a:r>
            <a:r>
              <a:rPr lang="pl-PL" dirty="0" err="1"/>
              <a:t>proteome</a:t>
            </a:r>
            <a:r>
              <a:rPr lang="pl-PL" dirty="0"/>
              <a:t> </a:t>
            </a:r>
            <a:r>
              <a:rPr lang="pl-PL" dirty="0" err="1"/>
              <a:t>properties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driven</a:t>
            </a:r>
            <a:r>
              <a:rPr lang="pl-PL" dirty="0"/>
              <a:t> by </a:t>
            </a:r>
            <a:r>
              <a:rPr lang="pl-PL" dirty="0" err="1"/>
              <a:t>differences</a:t>
            </a:r>
            <a:r>
              <a:rPr lang="pl-PL" dirty="0"/>
              <a:t> in the </a:t>
            </a:r>
            <a:r>
              <a:rPr lang="pl-PL" dirty="0" err="1"/>
              <a:t>frequency</a:t>
            </a:r>
            <a:r>
              <a:rPr lang="pl-PL" dirty="0"/>
              <a:t> of </a:t>
            </a:r>
            <a:br>
              <a:rPr lang="pl-PL" dirty="0"/>
            </a:br>
            <a:r>
              <a:rPr lang="pl-PL" dirty="0" err="1"/>
              <a:t>acidic</a:t>
            </a:r>
            <a:r>
              <a:rPr lang="pl-PL" dirty="0"/>
              <a:t> </a:t>
            </a:r>
            <a:r>
              <a:rPr lang="pl-PL" dirty="0" err="1"/>
              <a:t>amino</a:t>
            </a:r>
            <a:r>
              <a:rPr lang="pl-PL" dirty="0"/>
              <a:t> </a:t>
            </a:r>
            <a:r>
              <a:rPr lang="pl-PL" dirty="0" err="1"/>
              <a:t>acids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7B202D-5D8A-9BEE-5B7D-638F5F2074EA}"/>
              </a:ext>
            </a:extLst>
          </p:cNvPr>
          <p:cNvGrpSpPr/>
          <p:nvPr/>
        </p:nvGrpSpPr>
        <p:grpSpPr>
          <a:xfrm>
            <a:off x="320337" y="2049430"/>
            <a:ext cx="5369263" cy="4808570"/>
            <a:chOff x="5984537" y="1996328"/>
            <a:chExt cx="5369263" cy="4808570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0C0486B0-FD63-46F3-504F-AFACB4FA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65" b="70815"/>
            <a:stretch/>
          </p:blipFill>
          <p:spPr>
            <a:xfrm>
              <a:off x="5984537" y="1996328"/>
              <a:ext cx="5369263" cy="48085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840425-E8CD-EB30-6AF2-B8099D19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996328"/>
              <a:ext cx="286537" cy="34140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F3B63D6-EEAB-C45E-683C-4772B12638C4}"/>
              </a:ext>
            </a:extLst>
          </p:cNvPr>
          <p:cNvSpPr txBox="1"/>
          <p:nvPr/>
        </p:nvSpPr>
        <p:spPr>
          <a:xfrm>
            <a:off x="532248" y="1864764"/>
            <a:ext cx="526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Inspired</a:t>
            </a:r>
            <a:r>
              <a:rPr lang="pl-PL" dirty="0"/>
              <a:t> by </a:t>
            </a:r>
            <a:r>
              <a:rPr lang="pl-PL" dirty="0" err="1"/>
              <a:t>Cabello-Yeves</a:t>
            </a:r>
            <a:r>
              <a:rPr lang="pl-PL" dirty="0"/>
              <a:t> and Rodriguez-</a:t>
            </a:r>
            <a:r>
              <a:rPr lang="pl-PL" dirty="0" err="1"/>
              <a:t>Valera</a:t>
            </a:r>
            <a:r>
              <a:rPr lang="pl-PL" dirty="0"/>
              <a:t> (2019)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595091-8B8A-76B2-3F5B-9BAEF3CA0B6C}"/>
              </a:ext>
            </a:extLst>
          </p:cNvPr>
          <p:cNvSpPr/>
          <p:nvPr/>
        </p:nvSpPr>
        <p:spPr>
          <a:xfrm>
            <a:off x="6390939" y="1904453"/>
            <a:ext cx="454361" cy="329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E578AE-6FB0-D1E2-314C-5DF9250FD4DB}"/>
              </a:ext>
            </a:extLst>
          </p:cNvPr>
          <p:cNvGrpSpPr/>
          <p:nvPr/>
        </p:nvGrpSpPr>
        <p:grpSpPr>
          <a:xfrm>
            <a:off x="6390939" y="1979115"/>
            <a:ext cx="5156679" cy="4778192"/>
            <a:chOff x="3517660" y="1650919"/>
            <a:chExt cx="5156679" cy="47781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29F1F0-B2F4-D3D2-BE4E-20A378E86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7" b="70369"/>
            <a:stretch/>
          </p:blipFill>
          <p:spPr>
            <a:xfrm>
              <a:off x="3517660" y="1690688"/>
              <a:ext cx="5156679" cy="47384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0072E0-420E-DE38-A923-85D8E23DBC3A}"/>
                </a:ext>
              </a:extLst>
            </p:cNvPr>
            <p:cNvSpPr/>
            <p:nvPr/>
          </p:nvSpPr>
          <p:spPr>
            <a:xfrm>
              <a:off x="3629123" y="1650919"/>
              <a:ext cx="477911" cy="341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AF51CF1F-A1E4-C7D3-29C0-F9BF0A2C0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9" t="1666" r="33447" b="70562"/>
          <a:stretch/>
        </p:blipFill>
        <p:spPr>
          <a:xfrm>
            <a:off x="431799" y="2287011"/>
            <a:ext cx="5257801" cy="45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7E2F-CA64-7E64-2173-E382EC809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The </a:t>
            </a:r>
            <a:r>
              <a:rPr lang="pl-PL" dirty="0" err="1"/>
              <a:t>shift</a:t>
            </a:r>
            <a:r>
              <a:rPr lang="pl-PL" dirty="0"/>
              <a:t> in </a:t>
            </a:r>
            <a:r>
              <a:rPr lang="pl-PL" dirty="0" err="1"/>
              <a:t>pI</a:t>
            </a:r>
            <a:r>
              <a:rPr lang="pl-PL" dirty="0"/>
              <a:t> </a:t>
            </a:r>
            <a:r>
              <a:rPr lang="pl-PL" dirty="0" err="1"/>
              <a:t>takes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 err="1"/>
              <a:t>considerable</a:t>
            </a:r>
            <a:r>
              <a:rPr lang="pl-PL" dirty="0"/>
              <a:t> </a:t>
            </a:r>
            <a:r>
              <a:rPr lang="pl-PL" dirty="0" err="1"/>
              <a:t>amounts</a:t>
            </a:r>
            <a:r>
              <a:rPr lang="pl-PL" dirty="0"/>
              <a:t> of </a:t>
            </a:r>
            <a:r>
              <a:rPr lang="pl-PL" dirty="0" err="1"/>
              <a:t>time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8BA509-5F56-4332-34DC-B6E33356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20" y="1825625"/>
            <a:ext cx="518668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After</a:t>
            </a:r>
            <a:r>
              <a:rPr lang="pl-PL" dirty="0"/>
              <a:t> </a:t>
            </a:r>
            <a:r>
              <a:rPr lang="pl-PL" dirty="0" err="1"/>
              <a:t>corrections</a:t>
            </a:r>
            <a:r>
              <a:rPr lang="pl-PL" dirty="0"/>
              <a:t>:</a:t>
            </a:r>
          </a:p>
          <a:p>
            <a:r>
              <a:rPr lang="pl-PL" dirty="0">
                <a:solidFill>
                  <a:srgbClr val="FC4823"/>
                </a:solidFill>
              </a:rPr>
              <a:t>44 </a:t>
            </a:r>
            <a:r>
              <a:rPr lang="pl-PL" dirty="0" err="1">
                <a:solidFill>
                  <a:srgbClr val="FC4823"/>
                </a:solidFill>
              </a:rPr>
              <a:t>million</a:t>
            </a:r>
            <a:br>
              <a:rPr lang="pl-PL" dirty="0">
                <a:solidFill>
                  <a:srgbClr val="FC4823"/>
                </a:solidFill>
              </a:rPr>
            </a:br>
            <a:r>
              <a:rPr lang="pl-PL" dirty="0">
                <a:solidFill>
                  <a:srgbClr val="FC4823"/>
                </a:solidFill>
              </a:rPr>
              <a:t> </a:t>
            </a:r>
            <a:r>
              <a:rPr lang="pl-PL" dirty="0" err="1">
                <a:solidFill>
                  <a:srgbClr val="FC4823"/>
                </a:solidFill>
              </a:rPr>
              <a:t>years</a:t>
            </a:r>
            <a:r>
              <a:rPr lang="pl-PL" dirty="0">
                <a:solidFill>
                  <a:srgbClr val="FC4823"/>
                </a:solidFill>
              </a:rPr>
              <a:t> for FM</a:t>
            </a:r>
          </a:p>
          <a:p>
            <a:r>
              <a:rPr lang="pl-PL" dirty="0">
                <a:solidFill>
                  <a:srgbClr val="4CB2D3"/>
                </a:solidFill>
              </a:rPr>
              <a:t>86 for BM</a:t>
            </a:r>
          </a:p>
          <a:p>
            <a:r>
              <a:rPr lang="pl-PL" dirty="0">
                <a:solidFill>
                  <a:srgbClr val="823898"/>
                </a:solidFill>
              </a:rPr>
              <a:t>181 for FB</a:t>
            </a:r>
            <a:endParaRPr lang="en-GB" dirty="0">
              <a:solidFill>
                <a:srgbClr val="823898"/>
              </a:solidFill>
            </a:endParaRPr>
          </a:p>
        </p:txBody>
      </p:sp>
      <p:pic>
        <p:nvPicPr>
          <p:cNvPr id="9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120A4AC-697B-9D49-8CBA-24111B80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0" y="1690688"/>
            <a:ext cx="5527040" cy="491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E735B-01DE-2E63-47DF-C675FB9D14F0}"/>
              </a:ext>
            </a:extLst>
          </p:cNvPr>
          <p:cNvSpPr txBox="1"/>
          <p:nvPr/>
        </p:nvSpPr>
        <p:spPr>
          <a:xfrm>
            <a:off x="8652511" y="3337282"/>
            <a:ext cx="2701290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Hard to </a:t>
            </a:r>
            <a:r>
              <a:rPr lang="pl-PL" sz="2400" dirty="0" err="1">
                <a:solidFill>
                  <a:schemeClr val="bg1"/>
                </a:solidFill>
              </a:rPr>
              <a:t>overcome</a:t>
            </a:r>
            <a:r>
              <a:rPr lang="pl-PL" sz="2400" dirty="0">
                <a:solidFill>
                  <a:schemeClr val="bg1"/>
                </a:solidFill>
              </a:rPr>
              <a:t> barier – </a:t>
            </a:r>
            <a:r>
              <a:rPr lang="pl-PL" sz="2400" dirty="0" err="1">
                <a:solidFill>
                  <a:schemeClr val="bg1"/>
                </a:solidFill>
              </a:rPr>
              <a:t>sets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 err="1">
                <a:solidFill>
                  <a:schemeClr val="bg1"/>
                </a:solidFill>
              </a:rPr>
              <a:t>biome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8C17-11CF-F8F3-3195-F6F9D8A4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genomes</a:t>
            </a:r>
            <a:r>
              <a:rPr lang="pl-PL" dirty="0"/>
              <a:t> </a:t>
            </a:r>
            <a:r>
              <a:rPr lang="pl-PL" dirty="0" err="1"/>
              <a:t>contain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genes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marine</a:t>
            </a:r>
            <a:r>
              <a:rPr lang="pl-PL" dirty="0"/>
              <a:t> </a:t>
            </a:r>
            <a:r>
              <a:rPr lang="pl-PL" dirty="0" err="1"/>
              <a:t>counterparts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220B5-584E-60BB-C9ED-D7B1696DC0E4}"/>
              </a:ext>
            </a:extLst>
          </p:cNvPr>
          <p:cNvSpPr txBox="1"/>
          <p:nvPr/>
        </p:nvSpPr>
        <p:spPr>
          <a:xfrm>
            <a:off x="9208194" y="2707860"/>
            <a:ext cx="2699325" cy="9194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Different</a:t>
            </a:r>
            <a:r>
              <a:rPr lang="pl-PL" sz="2400" dirty="0">
                <a:solidFill>
                  <a:schemeClr val="bg1"/>
                </a:solidFill>
              </a:rPr>
              <a:t> MGE </a:t>
            </a:r>
            <a:r>
              <a:rPr lang="pl-PL" sz="2400" dirty="0" err="1">
                <a:solidFill>
                  <a:schemeClr val="bg1"/>
                </a:solidFill>
              </a:rPr>
              <a:t>exposure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1AF304-685E-832C-CB05-F312AE3BC6FB}"/>
              </a:ext>
            </a:extLst>
          </p:cNvPr>
          <p:cNvSpPr txBox="1"/>
          <p:nvPr/>
        </p:nvSpPr>
        <p:spPr>
          <a:xfrm>
            <a:off x="9208194" y="4081906"/>
            <a:ext cx="2699325" cy="17366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Biome separation set recombination barier leads to speciation?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6CED35-B241-11A9-C311-7953F5C92B1C}"/>
              </a:ext>
            </a:extLst>
          </p:cNvPr>
          <p:cNvGrpSpPr/>
          <p:nvPr/>
        </p:nvGrpSpPr>
        <p:grpSpPr>
          <a:xfrm>
            <a:off x="593650" y="1416351"/>
            <a:ext cx="2521689" cy="5331109"/>
            <a:chOff x="101908" y="2910341"/>
            <a:chExt cx="1798573" cy="3621528"/>
          </a:xfrm>
        </p:grpSpPr>
        <p:pic>
          <p:nvPicPr>
            <p:cNvPr id="14" name="Content Placeholder 5" descr="Chart&#10;&#10;Description automatically generated">
              <a:extLst>
                <a:ext uri="{FF2B5EF4-FFF2-40B4-BE49-F238E27FC236}">
                  <a16:creationId xmlns:a16="http://schemas.microsoft.com/office/drawing/2014/main" id="{A76FF7AC-E179-B4B8-213C-8471CE26D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3" b="67242"/>
            <a:stretch/>
          </p:blipFill>
          <p:spPr>
            <a:xfrm>
              <a:off x="101908" y="5080842"/>
              <a:ext cx="1798573" cy="1451027"/>
            </a:xfrm>
            <a:prstGeom prst="rect">
              <a:avLst/>
            </a:prstGeom>
          </p:spPr>
        </p:pic>
        <p:sp>
          <p:nvSpPr>
            <p:cNvPr id="15" name="Text Placeholder 29">
              <a:extLst>
                <a:ext uri="{FF2B5EF4-FFF2-40B4-BE49-F238E27FC236}">
                  <a16:creationId xmlns:a16="http://schemas.microsoft.com/office/drawing/2014/main" id="{15A7AF92-9161-64F2-F83F-827F27124BA9}"/>
                </a:ext>
              </a:extLst>
            </p:cNvPr>
            <p:cNvSpPr txBox="1">
              <a:spLocks/>
            </p:cNvSpPr>
            <p:nvPr/>
          </p:nvSpPr>
          <p:spPr>
            <a:xfrm>
              <a:off x="101908" y="2910341"/>
              <a:ext cx="1716732" cy="1929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pl-PL" sz="2400" b="1" dirty="0" err="1"/>
                <a:t>Observed</a:t>
              </a:r>
              <a:endParaRPr lang="en-US" sz="2400" b="1" dirty="0"/>
            </a:p>
          </p:txBody>
        </p:sp>
        <p:sp>
          <p:nvSpPr>
            <p:cNvPr id="16" name="Text Placeholder 30">
              <a:extLst>
                <a:ext uri="{FF2B5EF4-FFF2-40B4-BE49-F238E27FC236}">
                  <a16:creationId xmlns:a16="http://schemas.microsoft.com/office/drawing/2014/main" id="{3BF8B0F1-27F5-F4E6-5934-6CF84836B37F}"/>
                </a:ext>
              </a:extLst>
            </p:cNvPr>
            <p:cNvSpPr txBox="1">
              <a:spLocks/>
            </p:cNvSpPr>
            <p:nvPr/>
          </p:nvSpPr>
          <p:spPr>
            <a:xfrm>
              <a:off x="467545" y="4826272"/>
              <a:ext cx="1432936" cy="19298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2400" b="1" dirty="0" err="1"/>
                <a:t>Expected</a:t>
              </a:r>
              <a:endParaRPr lang="en-US" sz="2400" b="1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22753D-6B88-8795-BA8D-F5DA474E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08" y="5193466"/>
              <a:ext cx="286537" cy="341406"/>
            </a:xfrm>
            <a:prstGeom prst="rect">
              <a:avLst/>
            </a:prstGeom>
          </p:spPr>
        </p:pic>
        <p:pic>
          <p:nvPicPr>
            <p:cNvPr id="18" name="Content Placeholder 5" descr="Chart&#10;&#10;Description automatically generated">
              <a:extLst>
                <a:ext uri="{FF2B5EF4-FFF2-40B4-BE49-F238E27FC236}">
                  <a16:creationId xmlns:a16="http://schemas.microsoft.com/office/drawing/2014/main" id="{C0C2BF50-AA3C-E026-931C-3CDD7E90C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08" r="32062" b="67242"/>
            <a:stretch/>
          </p:blipFill>
          <p:spPr>
            <a:xfrm>
              <a:off x="183313" y="3316376"/>
              <a:ext cx="1635327" cy="145102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E3E39B-C55D-89CE-A229-A1B94BC044C4}"/>
              </a:ext>
            </a:extLst>
          </p:cNvPr>
          <p:cNvGrpSpPr/>
          <p:nvPr/>
        </p:nvGrpSpPr>
        <p:grpSpPr>
          <a:xfrm>
            <a:off x="3595195" y="1896091"/>
            <a:ext cx="5001609" cy="4851369"/>
            <a:chOff x="3759160" y="1681671"/>
            <a:chExt cx="5001609" cy="4851369"/>
          </a:xfrm>
        </p:grpSpPr>
        <p:pic>
          <p:nvPicPr>
            <p:cNvPr id="8" name="Picture 7" descr="A collage of graphs&#10;&#10;Description automatically generated">
              <a:extLst>
                <a:ext uri="{FF2B5EF4-FFF2-40B4-BE49-F238E27FC236}">
                  <a16:creationId xmlns:a16="http://schemas.microsoft.com/office/drawing/2014/main" id="{AC728527-6D3B-C9D1-7F7B-8DD725A65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3" t="31084" r="-590" b="38121"/>
            <a:stretch/>
          </p:blipFill>
          <p:spPr>
            <a:xfrm>
              <a:off x="3759160" y="1767077"/>
              <a:ext cx="5001609" cy="476596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142C81-CB94-1A1F-314A-72FF060BB3F1}"/>
                </a:ext>
              </a:extLst>
            </p:cNvPr>
            <p:cNvSpPr/>
            <p:nvPr/>
          </p:nvSpPr>
          <p:spPr>
            <a:xfrm>
              <a:off x="3759160" y="1681671"/>
              <a:ext cx="477911" cy="341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</p:spTree>
    <p:extLst>
      <p:ext uri="{BB962C8B-B14F-4D97-AF65-F5344CB8AC3E}">
        <p14:creationId xmlns:p14="http://schemas.microsoft.com/office/powerpoint/2010/main" val="13765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2386F-844B-F13C-4C1D-4D54009E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998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err="1"/>
              <a:t>Gains</a:t>
            </a:r>
            <a:r>
              <a:rPr lang="pl-PL" dirty="0"/>
              <a:t> and/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losses</a:t>
            </a:r>
            <a:r>
              <a:rPr lang="pl-PL" dirty="0"/>
              <a:t> of the same </a:t>
            </a:r>
            <a:r>
              <a:rPr lang="pl-PL" dirty="0" err="1"/>
              <a:t>functional</a:t>
            </a:r>
            <a:r>
              <a:rPr lang="pl-PL" dirty="0"/>
              <a:t> </a:t>
            </a:r>
            <a:r>
              <a:rPr lang="pl-PL" dirty="0" err="1"/>
              <a:t>genes</a:t>
            </a:r>
            <a:r>
              <a:rPr lang="pl-PL" dirty="0"/>
              <a:t> </a:t>
            </a:r>
            <a:r>
              <a:rPr lang="pl-PL" dirty="0" err="1"/>
              <a:t>allow</a:t>
            </a:r>
            <a:r>
              <a:rPr lang="pl-PL" dirty="0"/>
              <a:t> </a:t>
            </a:r>
            <a:r>
              <a:rPr lang="pl-PL" dirty="0" err="1"/>
              <a:t>diverse</a:t>
            </a:r>
            <a:r>
              <a:rPr lang="pl-PL" dirty="0"/>
              <a:t> </a:t>
            </a:r>
            <a:r>
              <a:rPr lang="pl-PL" dirty="0" err="1"/>
              <a:t>bacteria</a:t>
            </a:r>
            <a:r>
              <a:rPr lang="pl-PL" dirty="0"/>
              <a:t> to </a:t>
            </a:r>
            <a:r>
              <a:rPr lang="pl-PL" dirty="0" err="1"/>
              <a:t>transition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biomes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DD1DC-BAC1-9A6D-A832-05A6D6701AE1}"/>
              </a:ext>
            </a:extLst>
          </p:cNvPr>
          <p:cNvSpPr txBox="1"/>
          <p:nvPr/>
        </p:nvSpPr>
        <p:spPr>
          <a:xfrm>
            <a:off x="571500" y="1908909"/>
            <a:ext cx="555072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Freshwater ↔ Brackish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389DD-E0C8-BA11-1902-373834871DF7}"/>
              </a:ext>
            </a:extLst>
          </p:cNvPr>
          <p:cNvSpPr txBox="1"/>
          <p:nvPr/>
        </p:nvSpPr>
        <p:spPr>
          <a:xfrm>
            <a:off x="571500" y="4152593"/>
            <a:ext cx="555072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Freshwater ↔ </a:t>
            </a:r>
            <a:r>
              <a:rPr lang="pl-PL" sz="2000" b="1" dirty="0"/>
              <a:t>Marine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CA9FC-828B-D4C5-0308-C8D49B145A94}"/>
              </a:ext>
            </a:extLst>
          </p:cNvPr>
          <p:cNvSpPr txBox="1"/>
          <p:nvPr/>
        </p:nvSpPr>
        <p:spPr>
          <a:xfrm>
            <a:off x="6304892" y="1908909"/>
            <a:ext cx="555072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l-PL" sz="2000" b="1" dirty="0"/>
              <a:t>Marine</a:t>
            </a:r>
            <a:r>
              <a:rPr lang="en-US" sz="2000" b="1" dirty="0"/>
              <a:t> ↔</a:t>
            </a:r>
            <a:r>
              <a:rPr lang="pl-PL" sz="2000" b="1" dirty="0"/>
              <a:t> </a:t>
            </a:r>
            <a:r>
              <a:rPr lang="pl-PL" sz="2000" b="1" dirty="0" err="1"/>
              <a:t>Brackish</a:t>
            </a:r>
            <a:endParaRPr lang="en-US" sz="2000" b="1" dirty="0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4462B72-3238-9502-72FF-F504299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56"/>
          <a:stretch/>
        </p:blipFill>
        <p:spPr>
          <a:xfrm>
            <a:off x="6304892" y="2495524"/>
            <a:ext cx="5779001" cy="32376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6B4DE7-BD30-1CD9-8D3A-9318FC10CD9C}"/>
              </a:ext>
            </a:extLst>
          </p:cNvPr>
          <p:cNvSpPr/>
          <p:nvPr/>
        </p:nvSpPr>
        <p:spPr>
          <a:xfrm>
            <a:off x="6122227" y="2400784"/>
            <a:ext cx="477911" cy="34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566FA-F7CE-1EB2-6594-620FB9261549}"/>
              </a:ext>
            </a:extLst>
          </p:cNvPr>
          <p:cNvGrpSpPr>
            <a:grpSpLocks noChangeAspect="1"/>
          </p:cNvGrpSpPr>
          <p:nvPr/>
        </p:nvGrpSpPr>
        <p:grpSpPr>
          <a:xfrm>
            <a:off x="280892" y="2571487"/>
            <a:ext cx="5857290" cy="1090894"/>
            <a:chOff x="-166461" y="2336356"/>
            <a:chExt cx="12242981" cy="2280200"/>
          </a:xfrm>
        </p:grpSpPr>
        <p:pic>
          <p:nvPicPr>
            <p:cNvPr id="15" name="Picture 14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B447DE6-20C8-D3E7-D172-165207476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" t="55721" r="14477" b="28305"/>
            <a:stretch/>
          </p:blipFill>
          <p:spPr>
            <a:xfrm>
              <a:off x="-166461" y="2336356"/>
              <a:ext cx="12242981" cy="22802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A900FB-8498-E901-666B-5677AAB48450}"/>
                </a:ext>
              </a:extLst>
            </p:cNvPr>
            <p:cNvSpPr/>
            <p:nvPr/>
          </p:nvSpPr>
          <p:spPr>
            <a:xfrm>
              <a:off x="115480" y="2450908"/>
              <a:ext cx="477911" cy="341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7C7A74-448C-4C57-8564-996CD42554C9}"/>
              </a:ext>
            </a:extLst>
          </p:cNvPr>
          <p:cNvGrpSpPr/>
          <p:nvPr/>
        </p:nvGrpSpPr>
        <p:grpSpPr>
          <a:xfrm>
            <a:off x="280892" y="4656678"/>
            <a:ext cx="4760686" cy="1191871"/>
            <a:chOff x="730098" y="2545852"/>
            <a:chExt cx="10139463" cy="2538484"/>
          </a:xfrm>
        </p:grpSpPr>
        <p:pic>
          <p:nvPicPr>
            <p:cNvPr id="18" name="Picture 17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88E1739B-B757-E2FF-4309-AA4A7E86D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1746" r="41163" b="13439"/>
            <a:stretch/>
          </p:blipFill>
          <p:spPr>
            <a:xfrm>
              <a:off x="730098" y="2545852"/>
              <a:ext cx="10139463" cy="253848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B98029-0BE5-FDCA-FC77-73FF78C03304}"/>
                </a:ext>
              </a:extLst>
            </p:cNvPr>
            <p:cNvSpPr/>
            <p:nvPr/>
          </p:nvSpPr>
          <p:spPr>
            <a:xfrm>
              <a:off x="1083483" y="2545852"/>
              <a:ext cx="477911" cy="341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8CBC551-95C8-C83D-DA75-C0E7F221F37E}"/>
              </a:ext>
            </a:extLst>
          </p:cNvPr>
          <p:cNvSpPr txBox="1"/>
          <p:nvPr/>
        </p:nvSpPr>
        <p:spPr>
          <a:xfrm>
            <a:off x="280892" y="5755912"/>
            <a:ext cx="2933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Some “obvious”, e.g.</a:t>
            </a:r>
            <a:br>
              <a:rPr lang="en-GB" sz="1600" dirty="0"/>
            </a:br>
            <a:r>
              <a:rPr lang="en-GB" sz="1600" dirty="0"/>
              <a:t>K+ uptake systems, </a:t>
            </a:r>
          </a:p>
          <a:p>
            <a:r>
              <a:rPr lang="en-GB" sz="1600" dirty="0"/>
              <a:t>Na+-coupled transport</a:t>
            </a:r>
            <a:endParaRPr lang="en-SE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B9C3DE-9F69-4099-7DA4-0DBA4DF87B40}"/>
              </a:ext>
            </a:extLst>
          </p:cNvPr>
          <p:cNvSpPr txBox="1"/>
          <p:nvPr/>
        </p:nvSpPr>
        <p:spPr>
          <a:xfrm>
            <a:off x="3087056" y="5755912"/>
            <a:ext cx="3640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Not discussed before but directly connected e.g.</a:t>
            </a:r>
            <a:br>
              <a:rPr lang="en-GB" sz="1600" dirty="0"/>
            </a:br>
            <a:r>
              <a:rPr lang="en-GB" sz="1600" dirty="0"/>
              <a:t>Mg2+ uptake, </a:t>
            </a:r>
          </a:p>
          <a:p>
            <a:r>
              <a:rPr lang="en-GB" sz="1600" dirty="0"/>
              <a:t>chemotaxis</a:t>
            </a:r>
            <a:endParaRPr lang="en-S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68828-768E-FA8F-F343-4A6790D8A1C5}"/>
              </a:ext>
            </a:extLst>
          </p:cNvPr>
          <p:cNvSpPr txBox="1"/>
          <p:nvPr/>
        </p:nvSpPr>
        <p:spPr>
          <a:xfrm>
            <a:off x="6600138" y="5755912"/>
            <a:ext cx="4788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More complex and/or cryptic e.g.</a:t>
            </a:r>
            <a:br>
              <a:rPr lang="en-GB" sz="1600" dirty="0"/>
            </a:br>
            <a:r>
              <a:rPr lang="en-US" sz="1600" dirty="0"/>
              <a:t>modifications of charged amino acids</a:t>
            </a:r>
            <a:endParaRPr lang="en-GB" sz="1600" dirty="0"/>
          </a:p>
          <a:p>
            <a:r>
              <a:rPr lang="en-US" sz="1600" dirty="0"/>
              <a:t>transposases, antitoxins, and competence proteins</a:t>
            </a:r>
            <a:endParaRPr lang="en-SE" sz="1600" dirty="0"/>
          </a:p>
        </p:txBody>
      </p:sp>
    </p:spTree>
    <p:extLst>
      <p:ext uri="{BB962C8B-B14F-4D97-AF65-F5344CB8AC3E}">
        <p14:creationId xmlns:p14="http://schemas.microsoft.com/office/powerpoint/2010/main" val="179852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2168C2-574F-8D93-C6F3-AAE6A455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57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Con</a:t>
            </a:r>
            <a:r>
              <a:rPr lang="sv-SE" dirty="0"/>
              <a:t>c</a:t>
            </a:r>
            <a:r>
              <a:rPr lang="pl-PL" dirty="0" err="1"/>
              <a:t>lusions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6D6EFD-693C-E7CE-0F56-4EA0F7C83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30" y="1319487"/>
            <a:ext cx="10515600" cy="4351338"/>
          </a:xfrm>
        </p:spPr>
        <p:txBody>
          <a:bodyPr/>
          <a:lstStyle/>
          <a:p>
            <a:r>
              <a:rPr lang="en-US" dirty="0"/>
              <a:t>Different</a:t>
            </a:r>
            <a:r>
              <a:rPr lang="pl-PL" dirty="0"/>
              <a:t> bacterial</a:t>
            </a:r>
            <a:r>
              <a:rPr lang="en-US" dirty="0"/>
              <a:t> species inhabit different biomes</a:t>
            </a:r>
            <a:r>
              <a:rPr lang="pl-PL" dirty="0"/>
              <a:t>.</a:t>
            </a:r>
            <a:r>
              <a:rPr lang="en-US" dirty="0"/>
              <a:t> </a:t>
            </a:r>
          </a:p>
          <a:p>
            <a:r>
              <a:rPr lang="en-US" dirty="0"/>
              <a:t>Cross-biome transitions are rare</a:t>
            </a:r>
            <a:r>
              <a:rPr lang="pl-PL" dirty="0"/>
              <a:t>,</a:t>
            </a:r>
            <a:r>
              <a:rPr lang="en-US" dirty="0"/>
              <a:t> </a:t>
            </a:r>
            <a:r>
              <a:rPr lang="en-US" dirty="0" err="1"/>
              <a:t>ancien</a:t>
            </a:r>
            <a:r>
              <a:rPr lang="pl-PL" dirty="0"/>
              <a:t>t (</a:t>
            </a:r>
            <a:r>
              <a:rPr lang="pl-PL" dirty="0" err="1"/>
              <a:t>mya</a:t>
            </a:r>
            <a:r>
              <a:rPr lang="pl-PL" dirty="0"/>
              <a:t>) and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out of the </a:t>
            </a:r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biome</a:t>
            </a:r>
            <a:r>
              <a:rPr lang="pl-PL" dirty="0"/>
              <a:t>.</a:t>
            </a:r>
            <a:endParaRPr lang="en-US" dirty="0"/>
          </a:p>
          <a:p>
            <a:r>
              <a:rPr lang="en-US" dirty="0"/>
              <a:t>Cross-biome transitions lead to systematic changes in proteome composition…</a:t>
            </a:r>
          </a:p>
          <a:p>
            <a:r>
              <a:rPr lang="en-US" dirty="0"/>
              <a:t>…and gain or loss of specific gene functions</a:t>
            </a:r>
            <a:r>
              <a:rPr lang="pl-PL" dirty="0"/>
              <a:t>.</a:t>
            </a:r>
            <a:endParaRPr lang="en-US" dirty="0"/>
          </a:p>
          <a:p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46A37B8-B9DC-349B-1253-A0576669C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3081" y="4806854"/>
            <a:ext cx="29337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E0194-BA92-40F8-1FBA-F477D7F44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66" y="5416454"/>
            <a:ext cx="7592485" cy="1352739"/>
          </a:xfrm>
          <a:prstGeom prst="rect">
            <a:avLst/>
          </a:prstGeom>
        </p:spPr>
      </p:pic>
      <p:pic>
        <p:nvPicPr>
          <p:cNvPr id="3" name="Picture 2" descr="A qr code with black squares&#10;&#10;Description automatically generated">
            <a:extLst>
              <a:ext uri="{FF2B5EF4-FFF2-40B4-BE49-F238E27FC236}">
                <a16:creationId xmlns:a16="http://schemas.microsoft.com/office/drawing/2014/main" id="{B3ADDC7A-B839-02B8-EDEC-3A93224F9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89" y="3538275"/>
            <a:ext cx="1796610" cy="1796610"/>
          </a:xfrm>
          <a:prstGeom prst="rect">
            <a:avLst/>
          </a:prstGeom>
          <a:ln w="57150">
            <a:solidFill>
              <a:srgbClr val="C72326"/>
            </a:solidFill>
          </a:ln>
        </p:spPr>
      </p:pic>
    </p:spTree>
    <p:extLst>
      <p:ext uri="{BB962C8B-B14F-4D97-AF65-F5344CB8AC3E}">
        <p14:creationId xmlns:p14="http://schemas.microsoft.com/office/powerpoint/2010/main" val="351911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bugs in a meeting&#10;&#10;Description automatically generated">
            <a:extLst>
              <a:ext uri="{FF2B5EF4-FFF2-40B4-BE49-F238E27FC236}">
                <a16:creationId xmlns:a16="http://schemas.microsoft.com/office/drawing/2014/main" id="{625F5BF1-3085-ACEE-6BB1-70AE16439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b="12190"/>
          <a:stretch/>
        </p:blipFill>
        <p:spPr>
          <a:xfrm>
            <a:off x="2805266" y="190164"/>
            <a:ext cx="6581468" cy="64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9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Few words about </a:t>
            </a:r>
            <a:r>
              <a:rPr lang="en-US" b="1" dirty="0"/>
              <a:t>salinity</a:t>
            </a:r>
            <a:r>
              <a:rPr lang="en-US" dirty="0"/>
              <a:t>…</a:t>
            </a: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348D-F2D3-AB47-AE2A-1D59B1E58D6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457189" indent="-457189">
              <a:buFont typeface="+mj-lt"/>
              <a:buAutoNum type="arabicPeriod"/>
            </a:pPr>
            <a:r>
              <a:rPr lang="en-GB" sz="2800" dirty="0"/>
              <a:t> </a:t>
            </a:r>
            <a:r>
              <a:rPr lang="en-GB" sz="2800" b="1" dirty="0"/>
              <a:t>Major factor </a:t>
            </a:r>
            <a:r>
              <a:rPr lang="en-GB" sz="2800" dirty="0"/>
              <a:t>determining </a:t>
            </a:r>
            <a:r>
              <a:rPr lang="en-GB" sz="2800" b="1" dirty="0"/>
              <a:t>community composition </a:t>
            </a:r>
            <a:r>
              <a:rPr lang="en-GB" sz="2800" dirty="0"/>
              <a:t>across habitats</a:t>
            </a:r>
            <a:r>
              <a:rPr lang="en-GB" sz="2800" b="1" dirty="0"/>
              <a:t> </a:t>
            </a:r>
            <a:r>
              <a:rPr lang="en-GB" sz="2800" dirty="0"/>
              <a:t>(</a:t>
            </a:r>
            <a:r>
              <a:rPr lang="en-GB" sz="2800" dirty="0" err="1"/>
              <a:t>Lozupone</a:t>
            </a:r>
            <a:r>
              <a:rPr lang="en-GB" sz="2800" dirty="0"/>
              <a:t> and Knight 2007) -&gt; affects </a:t>
            </a:r>
            <a:r>
              <a:rPr lang="pl-PL" sz="2800" b="1" dirty="0"/>
              <a:t>basic physiolog</a:t>
            </a:r>
            <a:r>
              <a:rPr lang="en-US" sz="2800" b="1" dirty="0"/>
              <a:t>y</a:t>
            </a:r>
            <a:r>
              <a:rPr lang="pl-PL" sz="2800" b="1" dirty="0"/>
              <a:t> </a:t>
            </a:r>
            <a:r>
              <a:rPr lang="pl-PL" sz="2800" dirty="0"/>
              <a:t>and</a:t>
            </a:r>
            <a:r>
              <a:rPr lang="pl-PL" sz="2800" b="1" dirty="0"/>
              <a:t> biochemi</a:t>
            </a:r>
            <a:r>
              <a:rPr lang="en-US" sz="2800" b="1" dirty="0" err="1"/>
              <a:t>stry</a:t>
            </a:r>
            <a:r>
              <a:rPr lang="pl-PL" sz="2800" dirty="0"/>
              <a:t>.</a:t>
            </a:r>
            <a:endParaRPr lang="en-US" sz="2800" dirty="0"/>
          </a:p>
          <a:p>
            <a:pPr marL="457189" indent="-457189">
              <a:buFont typeface="+mj-lt"/>
              <a:buAutoNum type="arabicPeriod"/>
            </a:pPr>
            <a:endParaRPr lang="pl-PL" sz="2800" b="1" dirty="0"/>
          </a:p>
          <a:p>
            <a:pPr marL="457189" indent="-457189">
              <a:buFont typeface="+mj-lt"/>
              <a:buAutoNum type="arabicPeriod"/>
            </a:pPr>
            <a:r>
              <a:rPr lang="en-US" sz="2800" dirty="0"/>
              <a:t> Three aquatic </a:t>
            </a:r>
            <a:r>
              <a:rPr lang="en-US" sz="2800" b="1" dirty="0"/>
              <a:t>biomes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8000"/>
                </a:solidFill>
              </a:rPr>
              <a:t>freshwater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C837AB"/>
                </a:solidFill>
              </a:rPr>
              <a:t>brackish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0044AA"/>
                </a:solidFill>
              </a:rPr>
              <a:t>marine</a:t>
            </a:r>
            <a:r>
              <a:rPr lang="en-US" sz="2800" dirty="0"/>
              <a:t>.</a:t>
            </a:r>
          </a:p>
          <a:p>
            <a:pPr marL="457189" indent="-457189">
              <a:buFont typeface="+mj-lt"/>
              <a:buAutoNum type="arabicPeriod"/>
            </a:pPr>
            <a:endParaRPr lang="en-GB" sz="2800" dirty="0">
              <a:solidFill>
                <a:srgbClr val="008000"/>
              </a:solidFill>
            </a:endParaRPr>
          </a:p>
          <a:p>
            <a:pPr marL="457189" indent="-457189">
              <a:buFont typeface="+mj-lt"/>
              <a:buAutoNum type="arabicPeriod"/>
            </a:pPr>
            <a:r>
              <a:rPr lang="en-GB" sz="2800" dirty="0"/>
              <a:t> </a:t>
            </a:r>
            <a:r>
              <a:rPr lang="en-GB" sz="2800" b="1" dirty="0"/>
              <a:t>Rapid regional changes</a:t>
            </a:r>
            <a:r>
              <a:rPr lang="en-GB" sz="2800" dirty="0"/>
              <a:t> in the </a:t>
            </a:r>
            <a:r>
              <a:rPr lang="en-GB" sz="2800" b="1" dirty="0"/>
              <a:t>past</a:t>
            </a:r>
            <a:r>
              <a:rPr lang="en-GB" sz="2800" dirty="0"/>
              <a:t> -&gt; rapid changes </a:t>
            </a:r>
            <a:r>
              <a:rPr lang="en-GB" sz="2800" b="1" dirty="0"/>
              <a:t>now</a:t>
            </a:r>
            <a:r>
              <a:rPr lang="en-GB" sz="2800" dirty="0"/>
              <a:t>.</a:t>
            </a:r>
            <a:endParaRPr lang="pl-PL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C1D30-8677-7D75-7F73-7DFADA52C4CB}"/>
              </a:ext>
            </a:extLst>
          </p:cNvPr>
          <p:cNvSpPr txBox="1"/>
          <p:nvPr/>
        </p:nvSpPr>
        <p:spPr>
          <a:xfrm>
            <a:off x="6719455" y="4075607"/>
            <a:ext cx="2175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837AB"/>
                </a:solidFill>
              </a:rPr>
              <a:t>(</a:t>
            </a:r>
            <a:r>
              <a:rPr lang="en-US" sz="1600" dirty="0" err="1">
                <a:solidFill>
                  <a:srgbClr val="C837AB"/>
                </a:solidFill>
              </a:rPr>
              <a:t>Hugerth</a:t>
            </a:r>
            <a:r>
              <a:rPr lang="en-US" sz="1600" dirty="0">
                <a:solidFill>
                  <a:srgbClr val="C837AB"/>
                </a:solidFill>
              </a:rPr>
              <a:t> et al 2015)</a:t>
            </a:r>
            <a:endParaRPr lang="en-SE" sz="1600" dirty="0"/>
          </a:p>
        </p:txBody>
      </p:sp>
    </p:spTree>
    <p:extLst>
      <p:ext uri="{BB962C8B-B14F-4D97-AF65-F5344CB8AC3E}">
        <p14:creationId xmlns:p14="http://schemas.microsoft.com/office/powerpoint/2010/main" val="6044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94B6-C417-515E-D4D6-7A84AA6C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365125"/>
            <a:ext cx="11907520" cy="1325563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Comparative</a:t>
            </a:r>
            <a:r>
              <a:rPr lang="pl-PL" dirty="0"/>
              <a:t> </a:t>
            </a:r>
            <a:r>
              <a:rPr lang="pl-PL" dirty="0" err="1"/>
              <a:t>genomics</a:t>
            </a:r>
            <a:r>
              <a:rPr lang="pl-PL" dirty="0"/>
              <a:t> </a:t>
            </a:r>
            <a:r>
              <a:rPr lang="pl-PL" dirty="0" err="1"/>
              <a:t>based</a:t>
            </a:r>
            <a:r>
              <a:rPr lang="pl-PL" dirty="0"/>
              <a:t> on </a:t>
            </a:r>
            <a:r>
              <a:rPr lang="pl-PL" dirty="0" err="1"/>
              <a:t>publicly</a:t>
            </a:r>
            <a:r>
              <a:rPr lang="pl-PL" dirty="0"/>
              <a:t> </a:t>
            </a:r>
            <a:r>
              <a:rPr lang="pl-PL" dirty="0" err="1"/>
              <a:t>available</a:t>
            </a:r>
            <a:r>
              <a:rPr lang="pl-PL" dirty="0"/>
              <a:t> </a:t>
            </a:r>
            <a:r>
              <a:rPr lang="pl-PL" dirty="0" err="1"/>
              <a:t>metagenome-assembled</a:t>
            </a:r>
            <a:r>
              <a:rPr lang="pl-PL" dirty="0"/>
              <a:t> </a:t>
            </a:r>
            <a:r>
              <a:rPr lang="pl-PL" dirty="0" err="1"/>
              <a:t>genomes</a:t>
            </a:r>
            <a:r>
              <a:rPr lang="pl-PL" dirty="0"/>
              <a:t> (</a:t>
            </a:r>
            <a:r>
              <a:rPr lang="pl-PL" dirty="0" err="1"/>
              <a:t>MAGs</a:t>
            </a:r>
            <a:r>
              <a:rPr lang="pl-PL" dirty="0"/>
              <a:t>)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B0C332-6807-0CB0-13F4-04973628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7911" y="1849120"/>
            <a:ext cx="8782110" cy="3935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4C4F4-0FCB-CBD5-42FB-634D00F81F20}"/>
              </a:ext>
            </a:extLst>
          </p:cNvPr>
          <p:cNvSpPr txBox="1"/>
          <p:nvPr/>
        </p:nvSpPr>
        <p:spPr>
          <a:xfrm>
            <a:off x="1951319" y="5784914"/>
            <a:ext cx="8915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Metagenomes:  </a:t>
            </a:r>
            <a:r>
              <a:rPr lang="en-US" sz="2800" dirty="0">
                <a:solidFill>
                  <a:srgbClr val="008000"/>
                </a:solidFill>
                <a:cs typeface="Arial" panose="020B0604020202020204" pitchFamily="34" charset="0"/>
              </a:rPr>
              <a:t>416 freshwater</a:t>
            </a:r>
            <a:r>
              <a:rPr lang="en-US" sz="2800" dirty="0">
                <a:cs typeface="Arial" panose="020B0604020202020204" pitchFamily="34" charset="0"/>
              </a:rPr>
              <a:t>,</a:t>
            </a:r>
            <a:r>
              <a:rPr lang="pl-PL" sz="2800" dirty="0">
                <a:cs typeface="Arial" panose="020B0604020202020204" pitchFamily="34" charset="0"/>
              </a:rPr>
              <a:t> </a:t>
            </a:r>
            <a:r>
              <a:rPr lang="pl-PL" sz="2800" dirty="0">
                <a:solidFill>
                  <a:srgbClr val="C837AB"/>
                </a:solidFill>
                <a:cs typeface="Arial" panose="020B0604020202020204" pitchFamily="34" charset="0"/>
              </a:rPr>
              <a:t>126</a:t>
            </a:r>
            <a:r>
              <a:rPr lang="en-US" sz="2800" dirty="0">
                <a:solidFill>
                  <a:srgbClr val="C837AB"/>
                </a:solidFill>
                <a:cs typeface="Arial" panose="020B0604020202020204" pitchFamily="34" charset="0"/>
              </a:rPr>
              <a:t> brackish</a:t>
            </a:r>
            <a:r>
              <a:rPr lang="en-US" sz="2800" dirty="0">
                <a:cs typeface="Arial" panose="020B0604020202020204" pitchFamily="34" charset="0"/>
              </a:rPr>
              <a:t>, </a:t>
            </a:r>
            <a:r>
              <a:rPr lang="en-US" sz="2800" dirty="0">
                <a:solidFill>
                  <a:srgbClr val="0044AA"/>
                </a:solidFill>
                <a:cs typeface="Arial" panose="020B0604020202020204" pitchFamily="34" charset="0"/>
              </a:rPr>
              <a:t>243 marine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C88B44-91D3-9F28-D11A-F4347CA17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63943"/>
              </p:ext>
            </p:extLst>
          </p:nvPr>
        </p:nvGraphicFramePr>
        <p:xfrm>
          <a:off x="465631" y="1849120"/>
          <a:ext cx="1285347" cy="4974223"/>
        </p:xfrm>
        <a:graphic>
          <a:graphicData uri="http://schemas.openxmlformats.org/drawingml/2006/table">
            <a:tbl>
              <a:tblPr/>
              <a:tblGrid>
                <a:gridCol w="1285347">
                  <a:extLst>
                    <a:ext uri="{9D8B030D-6E8A-4147-A177-3AD203B41FA5}">
                      <a16:colId xmlns:a16="http://schemas.microsoft.com/office/drawing/2014/main" val="2728268244"/>
                    </a:ext>
                  </a:extLst>
                </a:gridCol>
              </a:tblGrid>
              <a:tr h="613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Linz et al. (2018)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4813" marR="34813" marT="34813" marB="348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212096"/>
                  </a:ext>
                </a:extLst>
              </a:tr>
              <a:tr h="613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Buck et al. (2021)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4813" marR="34813" marT="34813" marB="348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521744"/>
                  </a:ext>
                </a:extLst>
              </a:tr>
              <a:tr h="9903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Cabello-</a:t>
                      </a:r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Yeves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et.al. (2018)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4813" marR="34813" marT="34813" marB="348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90540"/>
                  </a:ext>
                </a:extLst>
              </a:tr>
              <a:tr h="613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Alneberg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 al. (2020)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4813" marR="34813" marT="34813" marB="348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3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54556"/>
                  </a:ext>
                </a:extLst>
              </a:tr>
              <a:tr h="81141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Mehrshad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et al. (2016)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4813" marR="34813" marT="34813" marB="348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3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418166"/>
                  </a:ext>
                </a:extLst>
              </a:tr>
              <a:tr h="613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Tully et al. (2018)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4813" marR="34813" marT="34813" marB="348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267688"/>
                  </a:ext>
                </a:extLst>
              </a:tr>
              <a:tr h="6133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Delmont et al. (2017)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4813" marR="34813" marT="34813" marB="348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0567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FFEF6D9-A6E2-CC1E-04D5-933A05181816}"/>
              </a:ext>
            </a:extLst>
          </p:cNvPr>
          <p:cNvSpPr txBox="1"/>
          <p:nvPr/>
        </p:nvSpPr>
        <p:spPr>
          <a:xfrm>
            <a:off x="2017911" y="6231265"/>
            <a:ext cx="8915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11,248</a:t>
            </a:r>
            <a:r>
              <a:rPr lang="pl-PL" sz="2000" b="1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MAGs</a:t>
            </a:r>
            <a:r>
              <a:rPr lang="pl-PL" sz="2000" b="1" dirty="0">
                <a:cs typeface="Arial" panose="020B0604020202020204" pitchFamily="34" charset="0"/>
              </a:rPr>
              <a:t>; </a:t>
            </a:r>
            <a:r>
              <a:rPr lang="pl-PL" sz="2000" dirty="0">
                <a:cs typeface="Arial" panose="020B0604020202020204" pitchFamily="34" charset="0"/>
              </a:rPr>
              <a:t>3575 ~species: </a:t>
            </a:r>
            <a:r>
              <a:rPr lang="pl-PL" sz="2000" dirty="0">
                <a:solidFill>
                  <a:srgbClr val="008000"/>
                </a:solidFill>
                <a:cs typeface="Arial" panose="020B0604020202020204" pitchFamily="34" charset="0"/>
              </a:rPr>
              <a:t>2073</a:t>
            </a:r>
            <a:r>
              <a:rPr lang="en-US" sz="2000" dirty="0">
                <a:solidFill>
                  <a:srgbClr val="008000"/>
                </a:solidFill>
                <a:cs typeface="Arial" panose="020B0604020202020204" pitchFamily="34" charset="0"/>
              </a:rPr>
              <a:t> freshwater</a:t>
            </a:r>
            <a:r>
              <a:rPr lang="en-US" sz="2000" dirty="0">
                <a:cs typeface="Arial" panose="020B0604020202020204" pitchFamily="34" charset="0"/>
              </a:rPr>
              <a:t>,</a:t>
            </a:r>
            <a:r>
              <a:rPr lang="pl-PL" sz="2000" dirty="0"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rgbClr val="C837AB"/>
                </a:solidFill>
                <a:cs typeface="Arial" panose="020B0604020202020204" pitchFamily="34" charset="0"/>
              </a:rPr>
              <a:t>498</a:t>
            </a:r>
            <a:r>
              <a:rPr lang="en-US" sz="2000" dirty="0">
                <a:solidFill>
                  <a:srgbClr val="C837AB"/>
                </a:solidFill>
                <a:cs typeface="Arial" panose="020B0604020202020204" pitchFamily="34" charset="0"/>
              </a:rPr>
              <a:t> brackish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pl-PL" sz="2000" dirty="0">
                <a:solidFill>
                  <a:srgbClr val="0044AA"/>
                </a:solidFill>
                <a:cs typeface="Arial" panose="020B0604020202020204" pitchFamily="34" charset="0"/>
              </a:rPr>
              <a:t>1004</a:t>
            </a:r>
            <a:r>
              <a:rPr lang="en-US" sz="2000" dirty="0">
                <a:solidFill>
                  <a:srgbClr val="0044AA"/>
                </a:solidFill>
                <a:cs typeface="Arial" panose="020B0604020202020204" pitchFamily="34" charset="0"/>
              </a:rPr>
              <a:t> marine</a:t>
            </a:r>
            <a:r>
              <a:rPr lang="pl-PL" sz="2000" dirty="0">
                <a:cs typeface="Arial" panose="020B0604020202020204" pitchFamily="34" charset="0"/>
              </a:rPr>
              <a:t> </a:t>
            </a:r>
          </a:p>
          <a:p>
            <a:endParaRPr 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57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263D-54D5-6D18-D6B2-430A1720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Species-level s</a:t>
            </a:r>
            <a:r>
              <a:rPr lang="pl-PL" dirty="0"/>
              <a:t>eparation between biomes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BD6BD-F4DF-0D41-920D-E0721F331787}"/>
              </a:ext>
            </a:extLst>
          </p:cNvPr>
          <p:cNvGrpSpPr/>
          <p:nvPr/>
        </p:nvGrpSpPr>
        <p:grpSpPr>
          <a:xfrm>
            <a:off x="3950875" y="1621991"/>
            <a:ext cx="7506834" cy="4390885"/>
            <a:chOff x="3115916" y="3650297"/>
            <a:chExt cx="5960167" cy="3183847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D84EA281-D873-53A9-21E6-48399247E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43"/>
            <a:stretch/>
          </p:blipFill>
          <p:spPr>
            <a:xfrm>
              <a:off x="3115916" y="3650297"/>
              <a:ext cx="5960167" cy="318384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612FB2-CC16-6577-3DDA-902B3E64942E}"/>
                </a:ext>
              </a:extLst>
            </p:cNvPr>
            <p:cNvSpPr/>
            <p:nvPr/>
          </p:nvSpPr>
          <p:spPr>
            <a:xfrm>
              <a:off x="3139440" y="3650297"/>
              <a:ext cx="284480" cy="342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26F13A-5876-F49B-8775-4A1123D6BEAB}"/>
              </a:ext>
            </a:extLst>
          </p:cNvPr>
          <p:cNvSpPr txBox="1"/>
          <p:nvPr/>
        </p:nvSpPr>
        <p:spPr>
          <a:xfrm>
            <a:off x="266138" y="1720066"/>
            <a:ext cx="38935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One-biome </a:t>
            </a:r>
            <a:r>
              <a:rPr lang="pl-PL" sz="2400" dirty="0"/>
              <a:t>95% ANI </a:t>
            </a:r>
            <a:r>
              <a:rPr lang="en-US" sz="2400" dirty="0"/>
              <a:t>clusters:</a:t>
            </a:r>
            <a:br>
              <a:rPr lang="pl-PL" sz="2400" dirty="0"/>
            </a:br>
            <a:r>
              <a:rPr lang="pl-PL" sz="2400" dirty="0">
                <a:solidFill>
                  <a:srgbClr val="008000"/>
                </a:solidFill>
                <a:cs typeface="Arial" panose="020B0604020202020204" pitchFamily="34" charset="0"/>
              </a:rPr>
              <a:t>20</a:t>
            </a:r>
            <a:r>
              <a:rPr lang="en-US" sz="2400" dirty="0">
                <a:solidFill>
                  <a:srgbClr val="008000"/>
                </a:solidFill>
                <a:cs typeface="Arial" panose="020B0604020202020204" pitchFamily="34" charset="0"/>
              </a:rPr>
              <a:t>6</a:t>
            </a:r>
            <a:r>
              <a:rPr lang="pl-PL" sz="2400" dirty="0">
                <a:solidFill>
                  <a:srgbClr val="008000"/>
                </a:solidFill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008000"/>
                </a:solidFill>
                <a:cs typeface="Arial" panose="020B0604020202020204" pitchFamily="34" charset="0"/>
              </a:rPr>
              <a:t> freshwater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>
                <a:solidFill>
                  <a:srgbClr val="C837AB"/>
                </a:solidFill>
                <a:cs typeface="Arial" panose="020B0604020202020204" pitchFamily="34" charset="0"/>
              </a:rPr>
              <a:t>485 brackish</a:t>
            </a:r>
            <a:r>
              <a:rPr lang="en-US" sz="2400" dirty="0"/>
              <a:t>, and</a:t>
            </a:r>
            <a:br>
              <a:rPr lang="en-US" sz="2400" dirty="0"/>
            </a:br>
            <a:r>
              <a:rPr lang="en-US" sz="2400" dirty="0">
                <a:solidFill>
                  <a:srgbClr val="0044AA"/>
                </a:solidFill>
                <a:cs typeface="Arial" panose="020B0604020202020204" pitchFamily="34" charset="0"/>
              </a:rPr>
              <a:t>999 marine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pl-PL" sz="2400" dirty="0">
                <a:solidFill>
                  <a:srgbClr val="7030A0"/>
                </a:solidFill>
              </a:rPr>
              <a:t>9 </a:t>
            </a:r>
            <a:r>
              <a:rPr lang="en-US" sz="2400" dirty="0">
                <a:solidFill>
                  <a:srgbClr val="7030A0"/>
                </a:solidFill>
              </a:rPr>
              <a:t>FB</a:t>
            </a:r>
            <a:r>
              <a:rPr lang="en-US" sz="2400" dirty="0"/>
              <a:t>, </a:t>
            </a:r>
            <a:r>
              <a:rPr lang="pl-PL" sz="2400" dirty="0">
                <a:solidFill>
                  <a:srgbClr val="00B0F0"/>
                </a:solidFill>
              </a:rPr>
              <a:t>4 BM</a:t>
            </a:r>
            <a:r>
              <a:rPr lang="en-US" sz="2400" dirty="0"/>
              <a:t>, and </a:t>
            </a:r>
            <a:r>
              <a:rPr lang="pl-PL" sz="2400" dirty="0">
                <a:solidFill>
                  <a:schemeClr val="accent2"/>
                </a:solidFill>
              </a:rPr>
              <a:t>1 FM</a:t>
            </a: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r>
              <a:rPr lang="pl-PL" sz="2400" dirty="0">
                <a:solidFill>
                  <a:srgbClr val="C837AB"/>
                </a:solidFill>
              </a:rPr>
              <a:t>Brackish: 300 Bal</a:t>
            </a:r>
            <a:r>
              <a:rPr lang="en-US" sz="2400" dirty="0">
                <a:solidFill>
                  <a:srgbClr val="C837AB"/>
                </a:solidFill>
              </a:rPr>
              <a:t>t</a:t>
            </a:r>
            <a:r>
              <a:rPr lang="pl-PL" sz="2400" dirty="0">
                <a:solidFill>
                  <a:srgbClr val="C837AB"/>
                </a:solidFill>
              </a:rPr>
              <a:t>ic, 141 Caspian, 44 common</a:t>
            </a:r>
            <a:endParaRPr lang="en-GB" sz="2400" dirty="0">
              <a:solidFill>
                <a:srgbClr val="C837A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2EBC5F-4935-DF39-9877-78D2A8F1D85C}"/>
              </a:ext>
            </a:extLst>
          </p:cNvPr>
          <p:cNvSpPr txBox="1"/>
          <p:nvPr/>
        </p:nvSpPr>
        <p:spPr>
          <a:xfrm>
            <a:off x="734291" y="5348864"/>
            <a:ext cx="2453640" cy="13280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 err="1">
                <a:solidFill>
                  <a:schemeClr val="bg1"/>
                </a:solidFill>
              </a:rPr>
              <a:t>Species-level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separation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between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biomes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F2EF84-D800-E6BC-CA52-666F88988A81}"/>
              </a:ext>
            </a:extLst>
          </p:cNvPr>
          <p:cNvGrpSpPr/>
          <p:nvPr/>
        </p:nvGrpSpPr>
        <p:grpSpPr>
          <a:xfrm>
            <a:off x="5281870" y="2094452"/>
            <a:ext cx="4874471" cy="3888540"/>
            <a:chOff x="5229915" y="1720066"/>
            <a:chExt cx="4874471" cy="3888540"/>
          </a:xfrm>
        </p:grpSpPr>
        <p:pic>
          <p:nvPicPr>
            <p:cNvPr id="4" name="Picture 3" descr="A collage of diagrams and graphs&#10;&#10;Description automatically generated">
              <a:extLst>
                <a:ext uri="{FF2B5EF4-FFF2-40B4-BE49-F238E27FC236}">
                  <a16:creationId xmlns:a16="http://schemas.microsoft.com/office/drawing/2014/main" id="{09AE3087-6AAC-DC45-1FC6-77B67EE95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3" t="30435" r="66297" b="35831"/>
            <a:stretch/>
          </p:blipFill>
          <p:spPr>
            <a:xfrm>
              <a:off x="5229915" y="1720066"/>
              <a:ext cx="4874471" cy="388854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2AA81B3-EB36-3A60-ADD9-91C6FEB2AF04}"/>
                </a:ext>
              </a:extLst>
            </p:cNvPr>
            <p:cNvSpPr/>
            <p:nvPr/>
          </p:nvSpPr>
          <p:spPr>
            <a:xfrm>
              <a:off x="5555673" y="1870524"/>
              <a:ext cx="540327" cy="472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8513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4453-368C-A699-8710-E2AA3186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Population genomics: </a:t>
            </a:r>
            <a:r>
              <a:rPr lang="en-US" dirty="0"/>
              <a:t>geographic </a:t>
            </a:r>
            <a:r>
              <a:rPr lang="en-US" dirty="0" err="1"/>
              <a:t>microdiversity</a:t>
            </a:r>
            <a:r>
              <a:rPr lang="en-US" dirty="0"/>
              <a:t> within brackish biome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C51D9-B9B8-8F12-2E19-4ECEA22ABD11}"/>
              </a:ext>
            </a:extLst>
          </p:cNvPr>
          <p:cNvSpPr txBox="1"/>
          <p:nvPr/>
        </p:nvSpPr>
        <p:spPr>
          <a:xfrm>
            <a:off x="314808" y="3429000"/>
            <a:ext cx="2453640" cy="173664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Stronger effects of geographic isolation than salinity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9E9AE2-35F7-136D-1816-CCB2115C5138}"/>
              </a:ext>
            </a:extLst>
          </p:cNvPr>
          <p:cNvGrpSpPr/>
          <p:nvPr/>
        </p:nvGrpSpPr>
        <p:grpSpPr>
          <a:xfrm>
            <a:off x="3150971" y="2368670"/>
            <a:ext cx="6120029" cy="3272949"/>
            <a:chOff x="3150971" y="2687320"/>
            <a:chExt cx="6120029" cy="3272949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F033476C-04EB-74E7-825D-C8F497D1C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96"/>
            <a:stretch/>
          </p:blipFill>
          <p:spPr>
            <a:xfrm>
              <a:off x="3150971" y="4334669"/>
              <a:ext cx="6120029" cy="1625600"/>
            </a:xfrm>
            <a:prstGeom prst="rect">
              <a:avLst/>
            </a:prstGeom>
          </p:spPr>
        </p:pic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E8D19537-792F-68DF-8C81-42FFA0A5D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70"/>
            <a:stretch/>
          </p:blipFill>
          <p:spPr>
            <a:xfrm>
              <a:off x="3150971" y="2687320"/>
              <a:ext cx="6120029" cy="14833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3783BB-E719-FFC5-E756-CFC6F499DAC0}"/>
              </a:ext>
            </a:extLst>
          </p:cNvPr>
          <p:cNvSpPr txBox="1"/>
          <p:nvPr/>
        </p:nvSpPr>
        <p:spPr>
          <a:xfrm>
            <a:off x="4903063" y="5805608"/>
            <a:ext cx="266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Done using POGENOM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Sjöqvist</a:t>
            </a:r>
            <a:r>
              <a:rPr lang="en-US" b="1" dirty="0"/>
              <a:t> et al. ISME 2021)</a:t>
            </a:r>
            <a:endParaRPr lang="en-SE" b="1" dirty="0"/>
          </a:p>
        </p:txBody>
      </p:sp>
    </p:spTree>
    <p:extLst>
      <p:ext uri="{BB962C8B-B14F-4D97-AF65-F5344CB8AC3E}">
        <p14:creationId xmlns:p14="http://schemas.microsoft.com/office/powerpoint/2010/main" val="33717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circular diagram with many dots&#10;&#10;Description automatically generated with medium confidence">
            <a:extLst>
              <a:ext uri="{FF2B5EF4-FFF2-40B4-BE49-F238E27FC236}">
                <a16:creationId xmlns:a16="http://schemas.microsoft.com/office/drawing/2014/main" id="{0D50E103-B212-8F05-AEF5-EDD6345A1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2" r="79353" b="-1"/>
          <a:stretch/>
        </p:blipFill>
        <p:spPr>
          <a:xfrm>
            <a:off x="29381" y="5154402"/>
            <a:ext cx="1291729" cy="637169"/>
          </a:xfrm>
          <a:prstGeom prst="rect">
            <a:avLst/>
          </a:prstGeom>
        </p:spPr>
      </p:pic>
      <p:pic>
        <p:nvPicPr>
          <p:cNvPr id="13" name="Content Placeholder 4" descr="A circular diagram with many dots&#10;&#10;Description automatically generated with medium confidence">
            <a:extLst>
              <a:ext uri="{FF2B5EF4-FFF2-40B4-BE49-F238E27FC236}">
                <a16:creationId xmlns:a16="http://schemas.microsoft.com/office/drawing/2014/main" id="{667DABD2-AC41-2AFB-FE32-E2C4A2376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4" t="90822" r="34439"/>
          <a:stretch/>
        </p:blipFill>
        <p:spPr>
          <a:xfrm>
            <a:off x="2528075" y="5146520"/>
            <a:ext cx="1291729" cy="637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89CBD-2F2E-C568-C2FF-C04381B9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We identified most-recent cross-biome transitions </a:t>
            </a:r>
            <a:br>
              <a:rPr lang="en-US" dirty="0"/>
            </a:br>
            <a:r>
              <a:rPr lang="en-US" dirty="0"/>
              <a:t>across the bacterial tree of life </a:t>
            </a:r>
            <a:endParaRPr lang="en-SE" dirty="0"/>
          </a:p>
        </p:txBody>
      </p:sp>
      <p:pic>
        <p:nvPicPr>
          <p:cNvPr id="5" name="Content Placeholder 4" descr="A circular diagram with many dots&#10;&#10;Description automatically generated with medium confidence">
            <a:extLst>
              <a:ext uri="{FF2B5EF4-FFF2-40B4-BE49-F238E27FC236}">
                <a16:creationId xmlns:a16="http://schemas.microsoft.com/office/drawing/2014/main" id="{E80D620B-E8FD-2239-99FE-803900C86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37" y="1722220"/>
            <a:ext cx="5097126" cy="5656043"/>
          </a:xfr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548964FE-8142-6B44-237B-0C465B927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16" y="2356754"/>
            <a:ext cx="2875208" cy="3289079"/>
          </a:xfrm>
          <a:prstGeom prst="rect">
            <a:avLst/>
          </a:prstGeom>
        </p:spPr>
      </p:pic>
      <p:pic>
        <p:nvPicPr>
          <p:cNvPr id="14" name="Content Placeholder 4" descr="A circular diagram with many dots&#10;&#10;Description automatically generated with medium confidence">
            <a:extLst>
              <a:ext uri="{FF2B5EF4-FFF2-40B4-BE49-F238E27FC236}">
                <a16:creationId xmlns:a16="http://schemas.microsoft.com/office/drawing/2014/main" id="{C668D5B3-FFC6-BE58-98FA-9DDB955E0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5" t="90116" r="1477" b="-1376"/>
          <a:stretch/>
        </p:blipFill>
        <p:spPr>
          <a:xfrm>
            <a:off x="-143377" y="6019751"/>
            <a:ext cx="2191381" cy="781664"/>
          </a:xfrm>
          <a:prstGeom prst="rect">
            <a:avLst/>
          </a:prstGeom>
        </p:spPr>
      </p:pic>
      <p:pic>
        <p:nvPicPr>
          <p:cNvPr id="15" name="Content Placeholder 4" descr="A circular diagram with many dots&#10;&#10;Description automatically generated with medium confidence">
            <a:extLst>
              <a:ext uri="{FF2B5EF4-FFF2-40B4-BE49-F238E27FC236}">
                <a16:creationId xmlns:a16="http://schemas.microsoft.com/office/drawing/2014/main" id="{FBCC2E61-6834-CB40-73D2-795907E8B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92494" r="54836"/>
          <a:stretch/>
        </p:blipFill>
        <p:spPr>
          <a:xfrm>
            <a:off x="1232623" y="5274863"/>
            <a:ext cx="1373723" cy="521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73129-68DD-36D6-A8A0-22E26C6DE337}"/>
              </a:ext>
            </a:extLst>
          </p:cNvPr>
          <p:cNvSpPr txBox="1"/>
          <p:nvPr/>
        </p:nvSpPr>
        <p:spPr>
          <a:xfrm>
            <a:off x="8431866" y="5835085"/>
            <a:ext cx="325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MSG – </a:t>
            </a:r>
            <a:r>
              <a:rPr lang="en-US" dirty="0" err="1"/>
              <a:t>Monobiomic</a:t>
            </a:r>
            <a:r>
              <a:rPr lang="en-US" dirty="0"/>
              <a:t> Sister Group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118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F498-E116-B130-4922-5C3472A9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Cross-</a:t>
            </a:r>
            <a:r>
              <a:rPr lang="pl-PL" dirty="0" err="1"/>
              <a:t>biome</a:t>
            </a:r>
            <a:r>
              <a:rPr lang="pl-PL" dirty="0"/>
              <a:t> </a:t>
            </a:r>
            <a:r>
              <a:rPr lang="pl-PL" dirty="0" err="1"/>
              <a:t>transitions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rare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FFC54D-5491-9074-C342-0060C30197EF}"/>
              </a:ext>
            </a:extLst>
          </p:cNvPr>
          <p:cNvSpPr/>
          <p:nvPr/>
        </p:nvSpPr>
        <p:spPr>
          <a:xfrm>
            <a:off x="101600" y="365125"/>
            <a:ext cx="284480" cy="342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88B3-F82A-FEA1-F3DF-68A5CABCDB52}"/>
              </a:ext>
            </a:extLst>
          </p:cNvPr>
          <p:cNvSpPr/>
          <p:nvPr/>
        </p:nvSpPr>
        <p:spPr>
          <a:xfrm>
            <a:off x="8701315" y="2970636"/>
            <a:ext cx="477911" cy="34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2B309F-FA66-4C7C-ADFF-54820D52343C}"/>
              </a:ext>
            </a:extLst>
          </p:cNvPr>
          <p:cNvGrpSpPr/>
          <p:nvPr/>
        </p:nvGrpSpPr>
        <p:grpSpPr>
          <a:xfrm>
            <a:off x="1995003" y="2024400"/>
            <a:ext cx="8552472" cy="3878899"/>
            <a:chOff x="1995003" y="2024400"/>
            <a:chExt cx="8552472" cy="38788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FF5C26A-68DD-54D2-3F5F-15991A366DAF}"/>
                </a:ext>
              </a:extLst>
            </p:cNvPr>
            <p:cNvGrpSpPr/>
            <p:nvPr/>
          </p:nvGrpSpPr>
          <p:grpSpPr>
            <a:xfrm>
              <a:off x="1995003" y="2024400"/>
              <a:ext cx="8552472" cy="3878899"/>
              <a:chOff x="5210629" y="2281195"/>
              <a:chExt cx="6981372" cy="3166340"/>
            </a:xfrm>
          </p:grpSpPr>
          <p:sp>
            <p:nvSpPr>
              <p:cNvPr id="9" name="Text Placeholder 29">
                <a:extLst>
                  <a:ext uri="{FF2B5EF4-FFF2-40B4-BE49-F238E27FC236}">
                    <a16:creationId xmlns:a16="http://schemas.microsoft.com/office/drawing/2014/main" id="{BF801C11-C149-61FE-9748-5D73763E42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0361" y="2288339"/>
                <a:ext cx="2327166" cy="3575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pl-PL" sz="2400" b="1" dirty="0" err="1"/>
                  <a:t>Observed</a:t>
                </a:r>
                <a:endParaRPr lang="en-US" sz="2400" b="1" dirty="0"/>
              </a:p>
            </p:txBody>
          </p:sp>
          <p:sp>
            <p:nvSpPr>
              <p:cNvPr id="10" name="Text Placeholder 30">
                <a:extLst>
                  <a:ext uri="{FF2B5EF4-FFF2-40B4-BE49-F238E27FC236}">
                    <a16:creationId xmlns:a16="http://schemas.microsoft.com/office/drawing/2014/main" id="{774CEC4D-E6E4-AE8E-E953-F49028FFF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5775" y="2281195"/>
                <a:ext cx="1193972" cy="36472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pl-PL" sz="2400" b="1" dirty="0" err="1"/>
                  <a:t>Expected</a:t>
                </a:r>
                <a:endParaRPr lang="en-US" sz="2400" b="1" dirty="0"/>
              </a:p>
            </p:txBody>
          </p:sp>
          <p:pic>
            <p:nvPicPr>
              <p:cNvPr id="5" name="Picture 4" descr="A collage of diagrams and graphs&#10;&#10;Description automatically generated">
                <a:extLst>
                  <a:ext uri="{FF2B5EF4-FFF2-40B4-BE49-F238E27FC236}">
                    <a16:creationId xmlns:a16="http://schemas.microsoft.com/office/drawing/2014/main" id="{96828E8F-4302-1799-1869-3133C5D8F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024" r="1394" b="68015"/>
              <a:stretch/>
            </p:blipFill>
            <p:spPr>
              <a:xfrm>
                <a:off x="5210629" y="2686335"/>
                <a:ext cx="6981372" cy="276120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24324BE-9848-5ECA-2D1E-C7FE1F306159}"/>
                </a:ext>
              </a:extLst>
            </p:cNvPr>
            <p:cNvSpPr/>
            <p:nvPr/>
          </p:nvSpPr>
          <p:spPr>
            <a:xfrm>
              <a:off x="6506599" y="2970636"/>
              <a:ext cx="369985" cy="360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323986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94CD-B0C6-96EE-BD31-2F1D9F6C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Transitions</a:t>
            </a:r>
            <a:r>
              <a:rPr lang="pl-PL" dirty="0"/>
              <a:t> </a:t>
            </a:r>
            <a:r>
              <a:rPr lang="pl-PL" dirty="0" err="1"/>
              <a:t>happened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out of </a:t>
            </a:r>
            <a:r>
              <a:rPr lang="pl-PL" dirty="0" err="1"/>
              <a:t>brackish</a:t>
            </a:r>
            <a:r>
              <a:rPr lang="pl-PL" dirty="0"/>
              <a:t> </a:t>
            </a:r>
            <a:r>
              <a:rPr lang="pl-PL" dirty="0" err="1"/>
              <a:t>waters</a:t>
            </a:r>
            <a:endParaRPr lang="en-GB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12B503E-21BB-5F20-561D-48329ED97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68928" r="47368" b="-834"/>
          <a:stretch/>
        </p:blipFill>
        <p:spPr>
          <a:xfrm>
            <a:off x="3606842" y="2535265"/>
            <a:ext cx="5221848" cy="36189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2A0C0-BA8E-6E44-8CD5-6496FC1C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194422"/>
            <a:ext cx="28653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53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537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How do bacteria adapt to salinity?</vt:lpstr>
      <vt:lpstr>PowerPoint Presentation</vt:lpstr>
      <vt:lpstr>Few words about salinity…</vt:lpstr>
      <vt:lpstr>Comparative genomics based on publicly available metagenome-assembled genomes (MAGs)</vt:lpstr>
      <vt:lpstr>Species-level separation between biomes</vt:lpstr>
      <vt:lpstr>Population genomics: geographic microdiversity within brackish biome</vt:lpstr>
      <vt:lpstr>We identified most-recent cross-biome transitions  across the bacterial tree of life </vt:lpstr>
      <vt:lpstr>Cross-biome transitions were rare</vt:lpstr>
      <vt:lpstr>Transitions happened more often  into than out of brackish waters</vt:lpstr>
      <vt:lpstr>We identified no recent cross-biome transitions</vt:lpstr>
      <vt:lpstr>Wide-scale changes in proteome properties are driven by differences in the frequency of  acidic amino acids</vt:lpstr>
      <vt:lpstr>The shift in pI takes  considerable amounts of time </vt:lpstr>
      <vt:lpstr>Brackish genomes contain more genes than their marine counterparts</vt:lpstr>
      <vt:lpstr>Gains and/or losses of the same functional genes allow diverse bacteria to transition between biomes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Krzysztof Jurdzinski</dc:creator>
  <cp:lastModifiedBy>Krzysztof Jurdzinski</cp:lastModifiedBy>
  <cp:revision>59</cp:revision>
  <dcterms:created xsi:type="dcterms:W3CDTF">2022-11-22T13:24:47Z</dcterms:created>
  <dcterms:modified xsi:type="dcterms:W3CDTF">2023-08-23T10:08:46Z</dcterms:modified>
</cp:coreProperties>
</file>