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93" r:id="rId3"/>
    <p:sldId id="274" r:id="rId4"/>
    <p:sldId id="277" r:id="rId5"/>
    <p:sldId id="257" r:id="rId6"/>
    <p:sldId id="275" r:id="rId7"/>
    <p:sldId id="276" r:id="rId8"/>
    <p:sldId id="279" r:id="rId9"/>
    <p:sldId id="278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93" r:id="rId18"/>
    <p:sldId id="294" r:id="rId19"/>
    <p:sldId id="295" r:id="rId20"/>
    <p:sldId id="296" r:id="rId21"/>
    <p:sldId id="297" r:id="rId22"/>
    <p:sldId id="2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AA"/>
    <a:srgbClr val="C83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E0F76D-D893-554F-E15E-ADD9C9B171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3F8DE4-F9FA-0B67-23F5-C260DCD3E9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C8DC2-3817-4FD1-BA7C-4D2A548A33AD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ECBF-3B59-7D32-C296-BA4B199E89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9A59B-7B91-2322-C844-9A432D1210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67FF8-29F5-4255-8319-C89FC4582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318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4B6CE-1FE8-4B69-B78F-1EE14A1EBF5E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D192A-47E3-465F-82CE-D685A573B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123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The baltic sea is a also comapred to the open oceans a very young ecoystem. </a:t>
            </a:r>
          </a:p>
          <a:p>
            <a:r>
              <a:rPr lang="en-SE" dirty="0"/>
              <a:t>It was covered by ice during the last ice age and brackish conditions started to establish about 8000 years ago.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For macroorgansisms, the sea is mainly inhabited by freshwater and marine species that have managed to adapt to the brackish condittions after the sea was formed.</a:t>
            </a:r>
          </a:p>
          <a:p>
            <a:r>
              <a:rPr lang="en-SE" dirty="0"/>
              <a:t>The brackish conditons are harsch for both freshwater and marine organisms, so therefor the sea is relatively species poor.</a:t>
            </a:r>
          </a:p>
          <a:p>
            <a:r>
              <a:rPr lang="en-SE" dirty="0"/>
              <a:t>How microbes have adapted to this environment is one of the things we study.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0D68F-CD5A-5548-B2D1-3B45AAFA3E54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52426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B3D98-0E7E-9873-1F43-59A5A2BF8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1CDBB-9C68-FC58-8DAC-5F500F59B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B6D66-23EF-5F13-51A9-707A683C3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89031-1BFF-8D38-BA8D-DE2AD4802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46C9E-BB45-8F6F-E4B7-65B9512C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668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921E-AE27-EBF3-BE7E-CC01634A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B0911-8147-A14C-B069-B9FC8411D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B7598-0AFB-784A-5D8E-3A1FBCA7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D81FB-6431-4F35-5DA7-FE4F4189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97636-2B58-B20D-059B-9280698B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9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127F6C-738A-0225-3BF8-F8CD52CEB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3535B-0D84-088D-FC32-B01C00892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8E405-082C-8E8E-E5D9-6BA91B822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63657-C646-04E7-430E-22C84732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75BDF-7A86-AE2C-2AFB-878EC2BF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062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2C2D5F-EA7C-6946-8E8C-7B84A7CC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2A2319-CD13-BE4D-9C63-5A9EBFDCEC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2CF90B-63BC-6544-9FB4-A72410329261}" type="datetime1">
              <a:rPr lang="sv-SE" smtClean="0"/>
              <a:t>2022-11-18</a:t>
            </a:fld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7540BA4-CF98-2846-8D40-8EA647BC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C55E1E5B-E1F9-C645-91AF-7753BF8D8E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16000" y="1483200"/>
            <a:ext cx="10079565" cy="4816000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2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1B1F-8959-F0DE-B7DD-DFDF31642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75950-EA84-617F-BD96-0F38E4251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E52E9-27C1-56F4-EEB6-622BB9E6A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E43C2-ED7C-AECE-09DF-45A4E752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CA88F-89F3-2972-E357-2495459C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EF5A-99E4-BDCE-F878-DC68E800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6854C-15C7-00DB-6CE4-0249C179B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B726C-5410-3D06-E3BD-718B3ECC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A237B-EBE9-7B46-02EF-96EEBECF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10D2D-5151-1AC8-AF7F-0D952ACE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4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504A-FCBE-AC9C-4DE7-23BEB5294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B5C01-88C3-7676-7F11-1AE7D3840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3821C-3084-846A-E349-5E93BA62D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D597C-3C19-1E50-5146-09327423A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40E9F-9BC7-4217-4E12-CF7894929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21CF2-B0B8-6CA8-086E-2E28129F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17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F667-FC08-C860-FD9F-8E96018C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EE48C-E0F2-6EB9-8B7E-4DCC15EC7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B7DCB-69B2-6250-9930-8C043906A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20C5B7-2FB0-2BE1-21F5-6C43F3ABB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9E2A8-48EB-F640-8E26-6C53EB2AF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995E17-DAF2-FA9D-F8AC-B804FAD2D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8AB5A9-D1B8-335B-57C0-5B28CD2B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2A8B0-9B22-096C-90DD-C11F33B4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60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8D9D-69CB-2399-8AFE-E0666A1A4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62970-345C-C986-0A1B-EA1716360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4DBDE-749E-3362-3318-1900140E1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97E8-6A98-6EAF-B2B9-1D844079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667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66D66E-1B1A-C191-876D-4B8469B6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349D3-33CF-AEDF-320B-8D698D86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5263C-35FF-0034-5246-C8A0E5E92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0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B811-53C6-0656-BF3E-D6A480E1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CE696-BF21-AF37-ABA5-BDDABFF15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42B45-655E-07E5-31D0-A80E2A798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826BD-216E-D386-7F70-8AC584107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D8A8F-9476-A492-2C07-F5F2B441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7DFF4-3A9A-CD24-4210-29FBF75A8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61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7CD02-A247-3043-255D-4D7A8E503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C04421-443A-871C-5404-673CC4B11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3DD71-D508-1040-F86F-F07DDB079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47D0F-1DB6-DFD6-6F5B-AE4EDBF92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79A-2641-45EB-A23F-740A14508120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92CF2-6568-A5FE-81DD-7EDC97854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D1647-FAA4-D087-DF19-4A6ABAFC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66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3F0D1-08D3-E187-C59C-55822D81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A1BBD-4074-443F-FD2F-163EDE08F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7864E-6EFA-8D65-6340-BA76EB7A8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9479A-2641-45EB-A23F-740A14508120}" type="datetimeFigureOut">
              <a:rPr lang="en-GB" smtClean="0"/>
              <a:t>18/11/2022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ABC87-7B06-AD51-8E06-5AA70DF2B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5D70A-CDFB-65C1-42F9-1F45DC454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575AB-E22C-4A9B-B420-9D4C6A49B9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68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DBC3-3B9D-2224-148D-85665352A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680" y="1142773"/>
            <a:ext cx="10708640" cy="2387600"/>
          </a:xfrm>
        </p:spPr>
        <p:txBody>
          <a:bodyPr/>
          <a:lstStyle/>
          <a:p>
            <a:r>
              <a:rPr lang="pl-PL" dirty="0"/>
              <a:t>How do </a:t>
            </a:r>
            <a:r>
              <a:rPr lang="pl-PL" dirty="0" err="1"/>
              <a:t>bacteria</a:t>
            </a:r>
            <a:r>
              <a:rPr lang="pl-PL" dirty="0"/>
              <a:t> </a:t>
            </a:r>
            <a:r>
              <a:rPr lang="pl-PL" dirty="0" err="1"/>
              <a:t>adapt</a:t>
            </a:r>
            <a:r>
              <a:rPr lang="pl-PL" dirty="0"/>
              <a:t> to </a:t>
            </a:r>
            <a:r>
              <a:rPr lang="pl-PL" dirty="0" err="1"/>
              <a:t>salinity</a:t>
            </a:r>
            <a:r>
              <a:rPr lang="pl-PL" dirty="0"/>
              <a:t>?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9E131-F864-FC46-7171-4C918C6787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Large-scale </a:t>
            </a:r>
            <a:r>
              <a:rPr lang="en-US" dirty="0" err="1"/>
              <a:t>phylogenomics</a:t>
            </a:r>
            <a:r>
              <a:rPr lang="en-US" dirty="0"/>
              <a:t> of aquatic bacteria reveal molecular mechanisms for adaptation to salinity</a:t>
            </a:r>
            <a:endParaRPr lang="pl-PL" dirty="0"/>
          </a:p>
          <a:p>
            <a:endParaRPr lang="pl-PL" sz="17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1700" dirty="0">
                <a:solidFill>
                  <a:schemeClr val="bg1">
                    <a:lumMod val="65000"/>
                  </a:schemeClr>
                </a:solidFill>
              </a:rPr>
              <a:t>Krzysztof T Jurdzinski, </a:t>
            </a:r>
            <a:r>
              <a:rPr lang="en-GB" sz="1700" dirty="0" err="1">
                <a:solidFill>
                  <a:schemeClr val="bg1">
                    <a:lumMod val="65000"/>
                  </a:schemeClr>
                </a:solidFill>
              </a:rPr>
              <a:t>Maliheh</a:t>
            </a:r>
            <a:r>
              <a:rPr lang="en-GB" sz="17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bg1">
                    <a:lumMod val="65000"/>
                  </a:schemeClr>
                </a:solidFill>
              </a:rPr>
              <a:t>Mehrshad</a:t>
            </a:r>
            <a:r>
              <a:rPr lang="en-GB" sz="1700" dirty="0">
                <a:solidFill>
                  <a:schemeClr val="bg1">
                    <a:lumMod val="65000"/>
                  </a:schemeClr>
                </a:solidFill>
              </a:rPr>
              <a:t>, Luis Fernando Delgado, </a:t>
            </a:r>
            <a:r>
              <a:rPr lang="en-GB" sz="1700" dirty="0" err="1">
                <a:solidFill>
                  <a:schemeClr val="bg1">
                    <a:lumMod val="65000"/>
                  </a:schemeClr>
                </a:solidFill>
              </a:rPr>
              <a:t>Ziling</a:t>
            </a:r>
            <a:r>
              <a:rPr lang="en-GB" sz="1700" dirty="0">
                <a:solidFill>
                  <a:schemeClr val="bg1">
                    <a:lumMod val="65000"/>
                  </a:schemeClr>
                </a:solidFill>
              </a:rPr>
              <a:t> Deng, Stefan </a:t>
            </a:r>
            <a:r>
              <a:rPr lang="en-GB" sz="1700" dirty="0" err="1">
                <a:solidFill>
                  <a:schemeClr val="bg1">
                    <a:lumMod val="65000"/>
                  </a:schemeClr>
                </a:solidFill>
              </a:rPr>
              <a:t>Bertilsson</a:t>
            </a:r>
            <a:r>
              <a:rPr lang="en-GB" sz="1700" dirty="0">
                <a:solidFill>
                  <a:schemeClr val="bg1">
                    <a:lumMod val="65000"/>
                  </a:schemeClr>
                </a:solidFill>
              </a:rPr>
              <a:t>, Anders F Andersson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1D5D1C-26D6-B547-3081-C8033B93A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12"/>
          <a:stretch/>
        </p:blipFill>
        <p:spPr>
          <a:xfrm>
            <a:off x="8670131" y="3969449"/>
            <a:ext cx="1459389" cy="55444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2CBDDF1-F44B-1E34-2D6E-4D8346C9A8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860" y="180787"/>
            <a:ext cx="1532467" cy="152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6D6492E-C6F1-03B3-0D5C-177B8B2C7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449" y="180787"/>
            <a:ext cx="2449101" cy="11296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E737625-DE54-F05D-53DD-F9F60FBF4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28964" y="5400300"/>
            <a:ext cx="1130258" cy="1130258"/>
          </a:xfrm>
          <a:prstGeom prst="rect">
            <a:avLst/>
          </a:prstGeom>
        </p:spPr>
      </p:pic>
      <p:pic>
        <p:nvPicPr>
          <p:cNvPr id="14" name="Bildobjekt 3">
            <a:extLst>
              <a:ext uri="{FF2B5EF4-FFF2-40B4-BE49-F238E27FC236}">
                <a16:creationId xmlns:a16="http://schemas.microsoft.com/office/drawing/2014/main" id="{A9339C68-E2CF-0703-0CE3-111FC61252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9" y="5401130"/>
            <a:ext cx="2449101" cy="564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0F1584-3E68-E77B-6F49-9A76FEA497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44" y="6028346"/>
            <a:ext cx="1735451" cy="57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4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14453-368C-A699-8710-E2AA3186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Population</a:t>
            </a:r>
            <a:r>
              <a:rPr lang="pl-PL" dirty="0"/>
              <a:t> </a:t>
            </a:r>
            <a:r>
              <a:rPr lang="pl-PL" dirty="0" err="1"/>
              <a:t>genomics</a:t>
            </a:r>
            <a:r>
              <a:rPr lang="pl-PL" dirty="0"/>
              <a:t>: </a:t>
            </a:r>
            <a:r>
              <a:rPr lang="pl-PL" dirty="0" err="1"/>
              <a:t>stronger</a:t>
            </a:r>
            <a:r>
              <a:rPr lang="pl-PL" dirty="0"/>
              <a:t> </a:t>
            </a:r>
            <a:r>
              <a:rPr lang="pl-PL" dirty="0" err="1"/>
              <a:t>effects</a:t>
            </a:r>
            <a:r>
              <a:rPr lang="pl-PL" dirty="0"/>
              <a:t> of </a:t>
            </a:r>
            <a:r>
              <a:rPr lang="pl-PL" dirty="0" err="1"/>
              <a:t>geographic</a:t>
            </a:r>
            <a:r>
              <a:rPr lang="pl-PL" dirty="0"/>
              <a:t> </a:t>
            </a:r>
            <a:r>
              <a:rPr lang="pl-PL" dirty="0" err="1"/>
              <a:t>isolation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</a:t>
            </a:r>
            <a:r>
              <a:rPr lang="pl-PL" dirty="0" err="1"/>
              <a:t>salinity</a:t>
            </a:r>
            <a:endParaRPr lang="en-GB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033476C-04EB-74E7-825D-C8F497D1C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96"/>
          <a:stretch/>
        </p:blipFill>
        <p:spPr>
          <a:xfrm>
            <a:off x="3150971" y="4334669"/>
            <a:ext cx="6120029" cy="162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8C51D9-B9B8-8F12-2E19-4ECEA22ABD11}"/>
              </a:ext>
            </a:extLst>
          </p:cNvPr>
          <p:cNvSpPr txBox="1"/>
          <p:nvPr/>
        </p:nvSpPr>
        <p:spPr>
          <a:xfrm>
            <a:off x="314808" y="3429000"/>
            <a:ext cx="2453640" cy="173664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Geographic</a:t>
            </a:r>
            <a:r>
              <a:rPr lang="pl-PL" sz="2400" dirty="0">
                <a:solidFill>
                  <a:schemeClr val="bg1"/>
                </a:solidFill>
              </a:rPr>
              <a:t> micro </a:t>
            </a:r>
            <a:r>
              <a:rPr lang="pl-PL" sz="2400" dirty="0" err="1">
                <a:solidFill>
                  <a:schemeClr val="bg1"/>
                </a:solidFill>
              </a:rPr>
              <a:t>diversity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within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brackish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biome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8D19537-792F-68DF-8C81-42FFA0A5D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70"/>
          <a:stretch/>
        </p:blipFill>
        <p:spPr>
          <a:xfrm>
            <a:off x="3150971" y="2687320"/>
            <a:ext cx="6120029" cy="14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5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F498-E116-B130-4922-5C3472A9F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Cross-</a:t>
            </a:r>
            <a:r>
              <a:rPr lang="pl-PL" dirty="0" err="1"/>
              <a:t>biome</a:t>
            </a:r>
            <a:r>
              <a:rPr lang="pl-PL" dirty="0"/>
              <a:t> </a:t>
            </a:r>
            <a:r>
              <a:rPr lang="pl-PL" dirty="0" err="1"/>
              <a:t>transitions</a:t>
            </a:r>
            <a:r>
              <a:rPr lang="pl-PL" dirty="0"/>
              <a:t>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rare</a:t>
            </a:r>
            <a:endParaRPr lang="en-GB" dirty="0"/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43D0F8C1-E24C-A3D2-EBD6-9789B0BEC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42"/>
          <a:stretch/>
        </p:blipFill>
        <p:spPr>
          <a:xfrm>
            <a:off x="68916" y="2645923"/>
            <a:ext cx="12054168" cy="276265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FFC54D-5491-9074-C342-0060C30197EF}"/>
              </a:ext>
            </a:extLst>
          </p:cNvPr>
          <p:cNvSpPr/>
          <p:nvPr/>
        </p:nvSpPr>
        <p:spPr>
          <a:xfrm>
            <a:off x="101600" y="365125"/>
            <a:ext cx="284480" cy="342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BF801C11-C149-61FE-9748-5D73763E426D}"/>
              </a:ext>
            </a:extLst>
          </p:cNvPr>
          <p:cNvSpPr txBox="1">
            <a:spLocks/>
          </p:cNvSpPr>
          <p:nvPr/>
        </p:nvSpPr>
        <p:spPr>
          <a:xfrm>
            <a:off x="5276192" y="2288339"/>
            <a:ext cx="2327166" cy="357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b="1" dirty="0" err="1"/>
              <a:t>Observed</a:t>
            </a:r>
            <a:endParaRPr lang="en-US" sz="2400" b="1" dirty="0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74CEC4D-E6E4-AE8E-E953-F49028FFFC11}"/>
              </a:ext>
            </a:extLst>
          </p:cNvPr>
          <p:cNvSpPr txBox="1">
            <a:spLocks/>
          </p:cNvSpPr>
          <p:nvPr/>
        </p:nvSpPr>
        <p:spPr>
          <a:xfrm>
            <a:off x="9490842" y="2292593"/>
            <a:ext cx="1605163" cy="3647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b="1" dirty="0" err="1"/>
              <a:t>Expected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3986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D4CFE-7489-B356-FF49-23F231F27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We </a:t>
            </a:r>
            <a:r>
              <a:rPr lang="pl-PL" dirty="0" err="1"/>
              <a:t>identified</a:t>
            </a:r>
            <a:r>
              <a:rPr lang="pl-PL" dirty="0"/>
              <a:t> no </a:t>
            </a:r>
            <a:r>
              <a:rPr lang="pl-PL" dirty="0" err="1"/>
              <a:t>recent</a:t>
            </a:r>
            <a:r>
              <a:rPr lang="pl-PL" dirty="0"/>
              <a:t> cross-</a:t>
            </a:r>
            <a:r>
              <a:rPr lang="pl-PL" dirty="0" err="1"/>
              <a:t>biome</a:t>
            </a:r>
            <a:r>
              <a:rPr lang="pl-PL" dirty="0"/>
              <a:t> </a:t>
            </a:r>
            <a:r>
              <a:rPr lang="pl-PL" dirty="0" err="1"/>
              <a:t>transitions</a:t>
            </a:r>
            <a:endParaRPr lang="en-GB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ADB1DE0-883F-322C-3776-53411B33C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9" t="35097" b="31242"/>
          <a:stretch/>
        </p:blipFill>
        <p:spPr>
          <a:xfrm>
            <a:off x="3014133" y="2501054"/>
            <a:ext cx="6163734" cy="443775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27196F-F9F7-D39D-CE6C-1FC39129B583}"/>
              </a:ext>
            </a:extLst>
          </p:cNvPr>
          <p:cNvSpPr txBox="1"/>
          <p:nvPr/>
        </p:nvSpPr>
        <p:spPr>
          <a:xfrm>
            <a:off x="182880" y="3527601"/>
            <a:ext cx="2699325" cy="13280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Niches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filled</a:t>
            </a:r>
            <a:r>
              <a:rPr lang="pl-PL" sz="2400" dirty="0">
                <a:solidFill>
                  <a:schemeClr val="bg1"/>
                </a:solidFill>
              </a:rPr>
              <a:t> by </a:t>
            </a:r>
            <a:r>
              <a:rPr lang="pl-PL" sz="2400" dirty="0" err="1">
                <a:solidFill>
                  <a:schemeClr val="bg1"/>
                </a:solidFill>
              </a:rPr>
              <a:t>migration</a:t>
            </a:r>
            <a:r>
              <a:rPr lang="pl-PL" sz="2400" dirty="0">
                <a:solidFill>
                  <a:schemeClr val="bg1"/>
                </a:solidFill>
              </a:rPr>
              <a:t> not </a:t>
            </a:r>
            <a:r>
              <a:rPr lang="pl-PL" sz="2400" dirty="0" err="1">
                <a:solidFill>
                  <a:schemeClr val="bg1"/>
                </a:solidFill>
              </a:rPr>
              <a:t>adaptation</a:t>
            </a:r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58EBC1-E673-B910-229F-7C40474CB6ED}"/>
              </a:ext>
            </a:extLst>
          </p:cNvPr>
          <p:cNvCxnSpPr>
            <a:cxnSpLocks/>
          </p:cNvCxnSpPr>
          <p:nvPr/>
        </p:nvCxnSpPr>
        <p:spPr>
          <a:xfrm>
            <a:off x="5854700" y="2260711"/>
            <a:ext cx="0" cy="326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96BC63C-63D7-0336-E8D3-48FB9C8F821B}"/>
              </a:ext>
            </a:extLst>
          </p:cNvPr>
          <p:cNvSpPr txBox="1"/>
          <p:nvPr/>
        </p:nvSpPr>
        <p:spPr>
          <a:xfrm>
            <a:off x="4384155" y="1690688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Age of:  </a:t>
            </a:r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Baltic Sea</a:t>
            </a:r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Caspian Sea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39E27-72BC-3043-186A-81DEA787E87C}"/>
              </a:ext>
            </a:extLst>
          </p:cNvPr>
          <p:cNvSpPr txBox="1"/>
          <p:nvPr/>
        </p:nvSpPr>
        <p:spPr>
          <a:xfrm>
            <a:off x="5472463" y="1931031"/>
            <a:ext cx="76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kya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A85CE9-51DB-361E-9BBE-16BD7E718E3B}"/>
              </a:ext>
            </a:extLst>
          </p:cNvPr>
          <p:cNvSpPr txBox="1"/>
          <p:nvPr/>
        </p:nvSpPr>
        <p:spPr>
          <a:xfrm>
            <a:off x="6612668" y="1947056"/>
            <a:ext cx="105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2-3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mya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55B06D-A6D5-E85A-357A-91F348E75B70}"/>
              </a:ext>
            </a:extLst>
          </p:cNvPr>
          <p:cNvCxnSpPr>
            <a:cxnSpLocks/>
          </p:cNvCxnSpPr>
          <p:nvPr/>
        </p:nvCxnSpPr>
        <p:spPr>
          <a:xfrm>
            <a:off x="6860778" y="2260710"/>
            <a:ext cx="0" cy="326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24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E94CD-B0C6-96EE-BD31-2F1D9F6C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Transitions</a:t>
            </a:r>
            <a:r>
              <a:rPr lang="pl-PL" dirty="0"/>
              <a:t> </a:t>
            </a:r>
            <a:r>
              <a:rPr lang="pl-PL" dirty="0" err="1"/>
              <a:t>happened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often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out of </a:t>
            </a:r>
            <a:r>
              <a:rPr lang="pl-PL" dirty="0" err="1"/>
              <a:t>brackish</a:t>
            </a:r>
            <a:r>
              <a:rPr lang="pl-PL" dirty="0"/>
              <a:t> </a:t>
            </a:r>
            <a:r>
              <a:rPr lang="pl-PL" dirty="0" err="1"/>
              <a:t>waters</a:t>
            </a:r>
            <a:endParaRPr lang="en-GB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12B503E-21BB-5F20-561D-48329ED97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2" t="68928" r="47368" b="-834"/>
          <a:stretch/>
        </p:blipFill>
        <p:spPr>
          <a:xfrm>
            <a:off x="3606842" y="2535265"/>
            <a:ext cx="5221848" cy="361892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52A0C0-BA8E-6E44-8CD5-6496FC1C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194422"/>
            <a:ext cx="286537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53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8491-49FD-F188-EDA2-E65CDE181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Distribution of </a:t>
            </a:r>
            <a:r>
              <a:rPr lang="pl-PL" dirty="0" err="1"/>
              <a:t>isoelectric</a:t>
            </a:r>
            <a:r>
              <a:rPr lang="pl-PL" dirty="0"/>
              <a:t> point (</a:t>
            </a:r>
            <a:r>
              <a:rPr lang="pl-PL" dirty="0" err="1"/>
              <a:t>pI</a:t>
            </a:r>
            <a:r>
              <a:rPr lang="pl-PL" dirty="0"/>
              <a:t>) </a:t>
            </a:r>
            <a:r>
              <a:rPr lang="pl-PL" dirty="0" err="1"/>
              <a:t>within</a:t>
            </a:r>
            <a:r>
              <a:rPr lang="pl-PL" dirty="0"/>
              <a:t> </a:t>
            </a:r>
            <a:r>
              <a:rPr lang="pl-PL" dirty="0" err="1"/>
              <a:t>inferred</a:t>
            </a:r>
            <a:r>
              <a:rPr lang="pl-PL" dirty="0"/>
              <a:t> </a:t>
            </a:r>
            <a:r>
              <a:rPr lang="pl-PL" dirty="0" err="1"/>
              <a:t>proteomes</a:t>
            </a:r>
            <a:r>
              <a:rPr lang="pl-PL" dirty="0"/>
              <a:t> </a:t>
            </a:r>
            <a:r>
              <a:rPr lang="pl-PL" dirty="0" err="1"/>
              <a:t>shifts</a:t>
            </a:r>
            <a:r>
              <a:rPr lang="pl-PL" dirty="0"/>
              <a:t> </a:t>
            </a:r>
            <a:r>
              <a:rPr lang="pl-PL" dirty="0" err="1"/>
              <a:t>after</a:t>
            </a:r>
            <a:r>
              <a:rPr lang="pl-PL" dirty="0"/>
              <a:t> </a:t>
            </a:r>
            <a:r>
              <a:rPr lang="pl-PL" dirty="0" err="1"/>
              <a:t>transitions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7610D-BD44-7982-9955-1016F4591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5662" cy="4351338"/>
          </a:xfrm>
        </p:spPr>
        <p:txBody>
          <a:bodyPr/>
          <a:lstStyle/>
          <a:p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neutral</a:t>
            </a:r>
            <a:r>
              <a:rPr lang="pl-PL" dirty="0"/>
              <a:t> </a:t>
            </a:r>
            <a:r>
              <a:rPr lang="pl-PL" dirty="0" err="1"/>
              <a:t>proteins</a:t>
            </a:r>
            <a:r>
              <a:rPr lang="pl-PL" dirty="0"/>
              <a:t> in </a:t>
            </a:r>
            <a:r>
              <a:rPr lang="pl-PL" dirty="0" err="1"/>
              <a:t>lower</a:t>
            </a:r>
            <a:r>
              <a:rPr lang="pl-PL" dirty="0"/>
              <a:t> </a:t>
            </a:r>
            <a:r>
              <a:rPr lang="pl-PL" dirty="0" err="1"/>
              <a:t>salinity</a:t>
            </a:r>
            <a:r>
              <a:rPr lang="pl-PL" dirty="0"/>
              <a:t> –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transitions</a:t>
            </a:r>
            <a:endParaRPr lang="pl-PL" dirty="0"/>
          </a:p>
          <a:p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acidic</a:t>
            </a:r>
            <a:r>
              <a:rPr lang="pl-PL" dirty="0"/>
              <a:t> </a:t>
            </a:r>
            <a:r>
              <a:rPr lang="pl-PL" dirty="0" err="1"/>
              <a:t>proteins</a:t>
            </a:r>
            <a:r>
              <a:rPr lang="pl-PL" dirty="0"/>
              <a:t> in </a:t>
            </a:r>
            <a:r>
              <a:rPr lang="pl-PL" dirty="0" err="1"/>
              <a:t>higher</a:t>
            </a:r>
            <a:r>
              <a:rPr lang="pl-PL" dirty="0"/>
              <a:t> </a:t>
            </a:r>
            <a:r>
              <a:rPr lang="pl-PL" dirty="0" err="1"/>
              <a:t>salinity</a:t>
            </a:r>
            <a:r>
              <a:rPr lang="pl-PL" dirty="0"/>
              <a:t> – FB and FM</a:t>
            </a:r>
            <a:endParaRPr lang="en-GB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C0486B0-FD63-46F3-504F-AFACB4FA4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5" b="70815"/>
          <a:stretch/>
        </p:blipFill>
        <p:spPr>
          <a:xfrm>
            <a:off x="5984537" y="1996328"/>
            <a:ext cx="5369263" cy="4808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40425-E8CD-EB30-6AF2-B8099D19A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5625"/>
            <a:ext cx="286537" cy="341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FB9554-9E02-5772-2041-F54B9BC862AF}"/>
              </a:ext>
            </a:extLst>
          </p:cNvPr>
          <p:cNvSpPr txBox="1"/>
          <p:nvPr/>
        </p:nvSpPr>
        <p:spPr>
          <a:xfrm>
            <a:off x="2061706" y="4599822"/>
            <a:ext cx="2699325" cy="91940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Solubility</a:t>
            </a:r>
            <a:r>
              <a:rPr lang="pl-PL" sz="2400" dirty="0">
                <a:solidFill>
                  <a:schemeClr val="bg1"/>
                </a:solidFill>
              </a:rPr>
              <a:t> of </a:t>
            </a:r>
            <a:r>
              <a:rPr lang="pl-PL" sz="2400" dirty="0" err="1">
                <a:solidFill>
                  <a:schemeClr val="bg1"/>
                </a:solidFill>
              </a:rPr>
              <a:t>neutral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proteins</a:t>
            </a:r>
            <a:r>
              <a:rPr lang="pl-PL" sz="2400">
                <a:solidFill>
                  <a:schemeClr val="bg1"/>
                </a:solidFill>
              </a:rPr>
              <a:t>?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B63D6-EEAB-C45E-683C-4772B12638C4}"/>
              </a:ext>
            </a:extLst>
          </p:cNvPr>
          <p:cNvSpPr txBox="1"/>
          <p:nvPr/>
        </p:nvSpPr>
        <p:spPr>
          <a:xfrm>
            <a:off x="6371522" y="1690688"/>
            <a:ext cx="526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Inspired</a:t>
            </a:r>
            <a:r>
              <a:rPr lang="pl-PL" dirty="0"/>
              <a:t> by </a:t>
            </a:r>
            <a:r>
              <a:rPr lang="pl-PL" dirty="0" err="1"/>
              <a:t>Cabello-Yeves</a:t>
            </a:r>
            <a:r>
              <a:rPr lang="pl-PL" dirty="0"/>
              <a:t> and Rodriguez-</a:t>
            </a:r>
            <a:r>
              <a:rPr lang="pl-PL" dirty="0" err="1"/>
              <a:t>Valera</a:t>
            </a:r>
            <a:r>
              <a:rPr lang="pl-PL" dirty="0"/>
              <a:t> (2019)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8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7E2F-CA64-7E64-2173-E382EC809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The </a:t>
            </a:r>
            <a:r>
              <a:rPr lang="pl-PL" dirty="0" err="1"/>
              <a:t>shift</a:t>
            </a:r>
            <a:r>
              <a:rPr lang="pl-PL" dirty="0"/>
              <a:t> in </a:t>
            </a:r>
            <a:r>
              <a:rPr lang="pl-PL" dirty="0" err="1"/>
              <a:t>pI</a:t>
            </a:r>
            <a:r>
              <a:rPr lang="pl-PL" dirty="0"/>
              <a:t> </a:t>
            </a:r>
            <a:r>
              <a:rPr lang="pl-PL" dirty="0" err="1"/>
              <a:t>takes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 err="1"/>
              <a:t>considerable</a:t>
            </a:r>
            <a:r>
              <a:rPr lang="pl-PL" dirty="0"/>
              <a:t> </a:t>
            </a:r>
            <a:r>
              <a:rPr lang="pl-PL" dirty="0" err="1"/>
              <a:t>amounts</a:t>
            </a:r>
            <a:r>
              <a:rPr lang="pl-PL" dirty="0"/>
              <a:t> of </a:t>
            </a:r>
            <a:r>
              <a:rPr lang="pl-PL" dirty="0" err="1"/>
              <a:t>time</a:t>
            </a:r>
            <a:r>
              <a:rPr lang="pl-PL" dirty="0"/>
              <a:t> 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8BA509-5F56-4332-34DC-B6E333561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520" y="1825625"/>
            <a:ext cx="518668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err="1"/>
              <a:t>After</a:t>
            </a:r>
            <a:r>
              <a:rPr lang="pl-PL" dirty="0"/>
              <a:t> </a:t>
            </a:r>
            <a:r>
              <a:rPr lang="pl-PL" dirty="0" err="1"/>
              <a:t>corrections</a:t>
            </a:r>
            <a:r>
              <a:rPr lang="pl-PL" dirty="0"/>
              <a:t>:</a:t>
            </a:r>
          </a:p>
          <a:p>
            <a:r>
              <a:rPr lang="pl-PL" dirty="0"/>
              <a:t>44 my for FM</a:t>
            </a:r>
          </a:p>
          <a:p>
            <a:r>
              <a:rPr lang="pl-PL" dirty="0"/>
              <a:t>86 for BM</a:t>
            </a:r>
          </a:p>
          <a:p>
            <a:r>
              <a:rPr lang="pl-PL" dirty="0"/>
              <a:t>181 for FB</a:t>
            </a:r>
            <a:endParaRPr lang="en-GB" dirty="0"/>
          </a:p>
        </p:txBody>
      </p:sp>
      <p:pic>
        <p:nvPicPr>
          <p:cNvPr id="9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0120A4AC-697B-9D49-8CBA-24111B80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80" y="1690688"/>
            <a:ext cx="5527040" cy="4913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EE735B-01DE-2E63-47DF-C675FB9D14F0}"/>
              </a:ext>
            </a:extLst>
          </p:cNvPr>
          <p:cNvSpPr txBox="1"/>
          <p:nvPr/>
        </p:nvSpPr>
        <p:spPr>
          <a:xfrm>
            <a:off x="8654475" y="2760862"/>
            <a:ext cx="2699325" cy="13280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Hard to </a:t>
            </a:r>
            <a:r>
              <a:rPr lang="pl-PL" sz="2400" dirty="0" err="1">
                <a:solidFill>
                  <a:schemeClr val="bg1"/>
                </a:solidFill>
              </a:rPr>
              <a:t>overcome</a:t>
            </a:r>
            <a:r>
              <a:rPr lang="pl-PL" sz="2400" dirty="0">
                <a:solidFill>
                  <a:schemeClr val="bg1"/>
                </a:solidFill>
              </a:rPr>
              <a:t> barier – </a:t>
            </a:r>
            <a:r>
              <a:rPr lang="pl-PL" sz="2400" dirty="0" err="1">
                <a:solidFill>
                  <a:schemeClr val="bg1"/>
                </a:solidFill>
              </a:rPr>
              <a:t>sets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separation</a:t>
            </a:r>
            <a:r>
              <a:rPr lang="pl-PL" sz="2400" dirty="0">
                <a:solidFill>
                  <a:schemeClr val="bg1"/>
                </a:solidFill>
              </a:rPr>
              <a:t>?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9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089DC-7588-E4DA-0EAE-1DCEAAFB7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Changes</a:t>
            </a:r>
            <a:r>
              <a:rPr lang="pl-PL" dirty="0"/>
              <a:t> in the </a:t>
            </a:r>
            <a:r>
              <a:rPr lang="pl-PL" dirty="0" err="1"/>
              <a:t>usage</a:t>
            </a:r>
            <a:r>
              <a:rPr lang="pl-PL" dirty="0"/>
              <a:t> of </a:t>
            </a:r>
            <a:r>
              <a:rPr lang="pl-PL" dirty="0" err="1"/>
              <a:t>acidic</a:t>
            </a:r>
            <a:r>
              <a:rPr lang="pl-PL" dirty="0"/>
              <a:t> </a:t>
            </a:r>
            <a:r>
              <a:rPr lang="pl-PL" dirty="0" err="1"/>
              <a:t>amino</a:t>
            </a:r>
            <a:r>
              <a:rPr lang="pl-PL" dirty="0"/>
              <a:t> </a:t>
            </a:r>
            <a:r>
              <a:rPr lang="pl-PL" dirty="0" err="1"/>
              <a:t>acids</a:t>
            </a:r>
            <a:r>
              <a:rPr lang="pl-PL" dirty="0"/>
              <a:t> </a:t>
            </a:r>
            <a:r>
              <a:rPr lang="pl-PL" dirty="0" err="1"/>
              <a:t>underlie</a:t>
            </a:r>
            <a:r>
              <a:rPr lang="pl-PL" dirty="0"/>
              <a:t> the </a:t>
            </a:r>
            <a:r>
              <a:rPr lang="pl-PL" dirty="0" err="1"/>
              <a:t>shift</a:t>
            </a:r>
            <a:r>
              <a:rPr lang="pl-PL" dirty="0"/>
              <a:t> in </a:t>
            </a:r>
            <a:r>
              <a:rPr lang="pl-PL" dirty="0" err="1"/>
              <a:t>pI</a:t>
            </a:r>
            <a:endParaRPr lang="en-GB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03842B3-8D15-665C-0955-02C858462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0" b="69537"/>
          <a:stretch/>
        </p:blipFill>
        <p:spPr>
          <a:xfrm>
            <a:off x="3517660" y="1690688"/>
            <a:ext cx="5156679" cy="49074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67327B-735F-73FE-6696-44B531C48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720" y="1690688"/>
            <a:ext cx="286537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93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1CD9-74D9-9F8D-64DD-3F981DBA3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/>
              <a:t>Glutamate</a:t>
            </a:r>
            <a:r>
              <a:rPr lang="pl-PL" b="1" dirty="0"/>
              <a:t> </a:t>
            </a:r>
            <a:r>
              <a:rPr lang="pl-PL" dirty="0"/>
              <a:t>– the </a:t>
            </a:r>
            <a:r>
              <a:rPr lang="pl-PL" dirty="0" err="1"/>
              <a:t>key</a:t>
            </a:r>
            <a:r>
              <a:rPr lang="pl-PL" dirty="0"/>
              <a:t> (</a:t>
            </a:r>
            <a:r>
              <a:rPr lang="pl-PL" dirty="0" err="1"/>
              <a:t>acidic</a:t>
            </a:r>
            <a:r>
              <a:rPr lang="pl-PL" dirty="0"/>
              <a:t>) </a:t>
            </a:r>
            <a:r>
              <a:rPr lang="pl-PL" dirty="0" err="1"/>
              <a:t>amino</a:t>
            </a:r>
            <a:r>
              <a:rPr lang="pl-PL" dirty="0"/>
              <a:t> </a:t>
            </a:r>
            <a:r>
              <a:rPr lang="pl-PL" dirty="0" err="1"/>
              <a:t>acid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135F4B-DFBD-E3E7-427B-7EB9F186C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160" y="2984006"/>
            <a:ext cx="8688080" cy="2205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6EC04E-256C-FF9C-F85A-527293F9F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74" y="4199747"/>
            <a:ext cx="1446541" cy="23679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F4731F-F941-3060-743C-8591925529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38"/>
          <a:stretch/>
        </p:blipFill>
        <p:spPr>
          <a:xfrm>
            <a:off x="3730003" y="5189964"/>
            <a:ext cx="7968783" cy="4334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3C0BB3-52AD-41E6-9CCF-C655382E9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074" y="1359853"/>
            <a:ext cx="1446541" cy="26305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819AFB-48FA-1BE1-2312-34825F4677BF}"/>
              </a:ext>
            </a:extLst>
          </p:cNvPr>
          <p:cNvSpPr txBox="1"/>
          <p:nvPr/>
        </p:nvSpPr>
        <p:spPr>
          <a:xfrm>
            <a:off x="5965537" y="1826569"/>
            <a:ext cx="2699325" cy="5107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Why</a:t>
            </a:r>
            <a:r>
              <a:rPr lang="pl-PL" sz="2400" dirty="0">
                <a:solidFill>
                  <a:schemeClr val="bg1"/>
                </a:solidFill>
              </a:rPr>
              <a:t>?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8C17-11CF-F8F3-3195-F6F9D8A4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Brackish</a:t>
            </a:r>
            <a:r>
              <a:rPr lang="pl-PL" dirty="0"/>
              <a:t> </a:t>
            </a:r>
            <a:r>
              <a:rPr lang="pl-PL" dirty="0" err="1"/>
              <a:t>genomes</a:t>
            </a:r>
            <a:r>
              <a:rPr lang="pl-PL" dirty="0"/>
              <a:t> </a:t>
            </a:r>
            <a:r>
              <a:rPr lang="pl-PL" dirty="0" err="1"/>
              <a:t>contain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genes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marine</a:t>
            </a:r>
            <a:r>
              <a:rPr lang="pl-PL" dirty="0"/>
              <a:t> </a:t>
            </a:r>
            <a:r>
              <a:rPr lang="pl-PL" dirty="0" err="1"/>
              <a:t>counterparts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62094D-D844-0E51-D22B-2C09478901DC}"/>
              </a:ext>
            </a:extLst>
          </p:cNvPr>
          <p:cNvGrpSpPr/>
          <p:nvPr/>
        </p:nvGrpSpPr>
        <p:grpSpPr>
          <a:xfrm>
            <a:off x="3878654" y="2057581"/>
            <a:ext cx="4434691" cy="4435294"/>
            <a:chOff x="3878654" y="2057581"/>
            <a:chExt cx="4434691" cy="4435294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5668A72D-7C07-0E82-DFDF-50F1D6C41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27" t="30074" b="38074"/>
            <a:stretch/>
          </p:blipFill>
          <p:spPr>
            <a:xfrm>
              <a:off x="3878654" y="2057581"/>
              <a:ext cx="4434691" cy="44352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C0C6FA-6F21-0C47-DF88-B5D55386D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8654" y="2087426"/>
              <a:ext cx="286537" cy="34140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3A220B5-584E-60BB-C9ED-D7B1696DC0E4}"/>
              </a:ext>
            </a:extLst>
          </p:cNvPr>
          <p:cNvSpPr txBox="1"/>
          <p:nvPr/>
        </p:nvSpPr>
        <p:spPr>
          <a:xfrm>
            <a:off x="9208194" y="2707860"/>
            <a:ext cx="2699325" cy="91940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Different</a:t>
            </a:r>
            <a:r>
              <a:rPr lang="pl-PL" sz="2400" dirty="0">
                <a:solidFill>
                  <a:schemeClr val="bg1"/>
                </a:solidFill>
              </a:rPr>
              <a:t> MGE </a:t>
            </a:r>
            <a:r>
              <a:rPr lang="pl-PL" sz="2400" dirty="0" err="1">
                <a:solidFill>
                  <a:schemeClr val="bg1"/>
                </a:solidFill>
              </a:rPr>
              <a:t>exposure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07AB86-2FD7-B4AA-EB87-39543E05B5DF}"/>
              </a:ext>
            </a:extLst>
          </p:cNvPr>
          <p:cNvGrpSpPr/>
          <p:nvPr/>
        </p:nvGrpSpPr>
        <p:grpSpPr>
          <a:xfrm>
            <a:off x="173028" y="2950358"/>
            <a:ext cx="3776746" cy="1857062"/>
            <a:chOff x="101908" y="2910341"/>
            <a:chExt cx="3776746" cy="1857062"/>
          </a:xfrm>
        </p:grpSpPr>
        <p:pic>
          <p:nvPicPr>
            <p:cNvPr id="7" name="Content Placeholder 5" descr="Chart&#10;&#10;Description automatically generated">
              <a:extLst>
                <a:ext uri="{FF2B5EF4-FFF2-40B4-BE49-F238E27FC236}">
                  <a16:creationId xmlns:a16="http://schemas.microsoft.com/office/drawing/2014/main" id="{4CC96584-1BC8-801E-00AA-F92DCA29F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08" b="67242"/>
            <a:stretch/>
          </p:blipFill>
          <p:spPr>
            <a:xfrm>
              <a:off x="213360" y="3316376"/>
              <a:ext cx="3665294" cy="1451027"/>
            </a:xfrm>
            <a:prstGeom prst="rect">
              <a:avLst/>
            </a:prstGeom>
          </p:spPr>
        </p:pic>
        <p:sp>
          <p:nvSpPr>
            <p:cNvPr id="8" name="Text Placeholder 29">
              <a:extLst>
                <a:ext uri="{FF2B5EF4-FFF2-40B4-BE49-F238E27FC236}">
                  <a16:creationId xmlns:a16="http://schemas.microsoft.com/office/drawing/2014/main" id="{1C645889-7696-76F1-8D52-CFCB0B2ACE02}"/>
                </a:ext>
              </a:extLst>
            </p:cNvPr>
            <p:cNvSpPr txBox="1">
              <a:spLocks/>
            </p:cNvSpPr>
            <p:nvPr/>
          </p:nvSpPr>
          <p:spPr>
            <a:xfrm>
              <a:off x="101908" y="2910341"/>
              <a:ext cx="1716732" cy="1929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pl-PL" sz="2400" b="1" dirty="0" err="1"/>
                <a:t>Observed</a:t>
              </a:r>
              <a:endParaRPr lang="en-US" sz="2400" b="1" dirty="0"/>
            </a:p>
          </p:txBody>
        </p:sp>
        <p:sp>
          <p:nvSpPr>
            <p:cNvPr id="9" name="Text Placeholder 30">
              <a:extLst>
                <a:ext uri="{FF2B5EF4-FFF2-40B4-BE49-F238E27FC236}">
                  <a16:creationId xmlns:a16="http://schemas.microsoft.com/office/drawing/2014/main" id="{D5E534AE-3B10-E1E2-F93D-EAE6573BA261}"/>
                </a:ext>
              </a:extLst>
            </p:cNvPr>
            <p:cNvSpPr txBox="1">
              <a:spLocks/>
            </p:cNvSpPr>
            <p:nvPr/>
          </p:nvSpPr>
          <p:spPr>
            <a:xfrm>
              <a:off x="2189276" y="2910341"/>
              <a:ext cx="1432936" cy="19298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2400" b="1" dirty="0" err="1"/>
                <a:t>Expected</a:t>
              </a:r>
              <a:endParaRPr lang="en-US" sz="2400" b="1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01024B-633F-6D9B-35A2-EE4DD1D08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2739" y="3429000"/>
              <a:ext cx="286537" cy="34140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1AF304-685E-832C-CB05-F312AE3BC6FB}"/>
              </a:ext>
            </a:extLst>
          </p:cNvPr>
          <p:cNvSpPr txBox="1"/>
          <p:nvPr/>
        </p:nvSpPr>
        <p:spPr>
          <a:xfrm>
            <a:off x="9208194" y="4081906"/>
            <a:ext cx="2699325" cy="13280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Biome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separation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sets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recombination</a:t>
            </a:r>
            <a:r>
              <a:rPr lang="pl-PL" sz="2400" dirty="0">
                <a:solidFill>
                  <a:schemeClr val="bg1"/>
                </a:solidFill>
              </a:rPr>
              <a:t> barier?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D6B1-B22C-8499-7CB8-7AAE478B6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Transporters and metabolism differ</a:t>
            </a:r>
            <a:br>
              <a:rPr lang="en-GB" dirty="0"/>
            </a:br>
            <a:r>
              <a:rPr lang="en-GB" dirty="0"/>
              <a:t>between brackish and freshwater MAGs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FA5B23-ECE5-2AF2-02D6-25FB4E48D9C8}"/>
              </a:ext>
            </a:extLst>
          </p:cNvPr>
          <p:cNvGrpSpPr/>
          <p:nvPr/>
        </p:nvGrpSpPr>
        <p:grpSpPr>
          <a:xfrm>
            <a:off x="838200" y="2601080"/>
            <a:ext cx="12551951" cy="1822859"/>
            <a:chOff x="838200" y="3076400"/>
            <a:chExt cx="12551951" cy="1822859"/>
          </a:xfrm>
        </p:grpSpPr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36621E36-BA4D-3699-9933-1123EBE57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79" b="26904"/>
            <a:stretch/>
          </p:blipFill>
          <p:spPr>
            <a:xfrm>
              <a:off x="838200" y="3080083"/>
              <a:ext cx="12551951" cy="18191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EDEC4F-363E-B0D9-170C-412CFC589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141" y="3076400"/>
              <a:ext cx="286537" cy="341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841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Learn about Atlantic cod | Mass.gov">
            <a:extLst>
              <a:ext uri="{FF2B5EF4-FFF2-40B4-BE49-F238E27FC236}">
                <a16:creationId xmlns:a16="http://schemas.microsoft.com/office/drawing/2014/main" id="{5B3624C1-30DE-E942-8C72-0E4B4B8C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5377" y="4715642"/>
            <a:ext cx="1439615" cy="75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424E3-A01E-EC40-B4BF-93B20CCC8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Adaptation to </a:t>
            </a:r>
            <a:r>
              <a:rPr lang="pl-PL" dirty="0" err="1"/>
              <a:t>salinity</a:t>
            </a:r>
            <a:r>
              <a:rPr lang="pl-PL" dirty="0"/>
              <a:t> in the </a:t>
            </a:r>
            <a:r>
              <a:rPr lang="en-SE" dirty="0"/>
              <a:t>Baltic Sea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6863CE-F8D7-A041-BB3A-EF0BF8F77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577" b="50228"/>
          <a:stretch/>
        </p:blipFill>
        <p:spPr>
          <a:xfrm>
            <a:off x="569519" y="2008216"/>
            <a:ext cx="3444933" cy="3456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9E944-8C93-504A-988C-B42D5E8BC1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43"/>
          <a:stretch/>
        </p:blipFill>
        <p:spPr>
          <a:xfrm>
            <a:off x="5499088" y="2008216"/>
            <a:ext cx="2873949" cy="3456953"/>
          </a:xfrm>
          <a:prstGeom prst="rect">
            <a:avLst/>
          </a:prstGeom>
        </p:spPr>
      </p:pic>
      <p:pic>
        <p:nvPicPr>
          <p:cNvPr id="28674" name="Picture 2" descr="Abborre - Naturvård från SLU Artdatabanken">
            <a:extLst>
              <a:ext uri="{FF2B5EF4-FFF2-40B4-BE49-F238E27FC236}">
                <a16:creationId xmlns:a16="http://schemas.microsoft.com/office/drawing/2014/main" id="{1E8E5341-2CC5-A643-BEAF-DA7C0DC0A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7" b="28709"/>
          <a:stretch/>
        </p:blipFill>
        <p:spPr bwMode="auto">
          <a:xfrm>
            <a:off x="7948163" y="1598666"/>
            <a:ext cx="1106021" cy="5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E6F02-298E-F54B-B52C-962923630BF4}"/>
              </a:ext>
            </a:extLst>
          </p:cNvPr>
          <p:cNvSpPr txBox="1"/>
          <p:nvPr/>
        </p:nvSpPr>
        <p:spPr>
          <a:xfrm>
            <a:off x="7942488" y="2177803"/>
            <a:ext cx="1234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SE" dirty="0"/>
              <a:t>reshwater</a:t>
            </a:r>
          </a:p>
          <a:p>
            <a:r>
              <a:rPr lang="en-SE" dirty="0"/>
              <a:t>species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36C17CE-34AD-004B-B45B-C668E2217D5A}"/>
              </a:ext>
            </a:extLst>
          </p:cNvPr>
          <p:cNvSpPr/>
          <p:nvPr/>
        </p:nvSpPr>
        <p:spPr>
          <a:xfrm rot="13506519">
            <a:off x="7103270" y="1772602"/>
            <a:ext cx="1100727" cy="1987258"/>
          </a:xfrm>
          <a:prstGeom prst="arc">
            <a:avLst>
              <a:gd name="adj1" fmla="val 16907521"/>
              <a:gd name="adj2" fmla="val 4838823"/>
            </a:avLst>
          </a:prstGeom>
          <a:ln w="95250">
            <a:solidFill>
              <a:schemeClr val="accent1">
                <a:alpha val="28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E3F56-6EB9-724E-BB58-25B68D8979B9}"/>
              </a:ext>
            </a:extLst>
          </p:cNvPr>
          <p:cNvSpPr txBox="1"/>
          <p:nvPr/>
        </p:nvSpPr>
        <p:spPr>
          <a:xfrm rot="19088342">
            <a:off x="6365842" y="1953472"/>
            <a:ext cx="12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adaptation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87FE8017-0606-104D-AAFE-C98DE3268166}"/>
              </a:ext>
            </a:extLst>
          </p:cNvPr>
          <p:cNvSpPr/>
          <p:nvPr/>
        </p:nvSpPr>
        <p:spPr>
          <a:xfrm rot="3658563">
            <a:off x="5612408" y="3508209"/>
            <a:ext cx="1100727" cy="1987258"/>
          </a:xfrm>
          <a:prstGeom prst="arc">
            <a:avLst>
              <a:gd name="adj1" fmla="val 17776749"/>
              <a:gd name="adj2" fmla="val 4331309"/>
            </a:avLst>
          </a:prstGeom>
          <a:ln w="95250">
            <a:solidFill>
              <a:schemeClr val="accent1">
                <a:lumMod val="50000"/>
                <a:alpha val="28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5DADBA-9582-474B-96D6-DAC9B124687C}"/>
              </a:ext>
            </a:extLst>
          </p:cNvPr>
          <p:cNvSpPr txBox="1"/>
          <p:nvPr/>
        </p:nvSpPr>
        <p:spPr>
          <a:xfrm rot="20659638">
            <a:off x="5772735" y="5152956"/>
            <a:ext cx="12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adaptation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D4C968-911A-D54D-83F1-EBDF243B26C4}"/>
              </a:ext>
            </a:extLst>
          </p:cNvPr>
          <p:cNvSpPr txBox="1"/>
          <p:nvPr/>
        </p:nvSpPr>
        <p:spPr>
          <a:xfrm>
            <a:off x="4371411" y="4178672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Marine</a:t>
            </a:r>
          </a:p>
          <a:p>
            <a:r>
              <a:rPr lang="en-SE" dirty="0"/>
              <a:t>species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532B6EE-0B8D-824A-BFB7-71281248051F}"/>
              </a:ext>
            </a:extLst>
          </p:cNvPr>
          <p:cNvSpPr txBox="1">
            <a:spLocks noChangeArrowheads="1"/>
          </p:cNvSpPr>
          <p:nvPr/>
        </p:nvSpPr>
        <p:spPr>
          <a:xfrm>
            <a:off x="8755934" y="2881650"/>
            <a:ext cx="3466130" cy="1625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Macroorganisms</a:t>
            </a:r>
            <a:endParaRPr lang="sv-S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freshwater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&amp; marine species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adapted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brackish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Baltic Sea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formed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678" name="Picture 6" descr="Bacteria help water effortlessly go with the flow | Science News for  Students">
            <a:extLst>
              <a:ext uri="{FF2B5EF4-FFF2-40B4-BE49-F238E27FC236}">
                <a16:creationId xmlns:a16="http://schemas.microsoft.com/office/drawing/2014/main" id="{8E960371-4147-A040-B92A-B402FE781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6" t="15136" r="14355"/>
          <a:stretch/>
        </p:blipFill>
        <p:spPr bwMode="auto">
          <a:xfrm>
            <a:off x="9309573" y="5402638"/>
            <a:ext cx="1280851" cy="884831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3FB5024F-470B-214D-872D-83389C4A4378}"/>
              </a:ext>
            </a:extLst>
          </p:cNvPr>
          <p:cNvSpPr/>
          <p:nvPr/>
        </p:nvSpPr>
        <p:spPr>
          <a:xfrm rot="17544514" flipH="1">
            <a:off x="8143479" y="4343992"/>
            <a:ext cx="938778" cy="1987258"/>
          </a:xfrm>
          <a:prstGeom prst="arc">
            <a:avLst>
              <a:gd name="adj1" fmla="val 17776749"/>
              <a:gd name="adj2" fmla="val 4331309"/>
            </a:avLst>
          </a:prstGeom>
          <a:ln w="95250">
            <a:solidFill>
              <a:schemeClr val="accent1">
                <a:lumMod val="50000"/>
                <a:alpha val="28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5377A-A727-184B-84A0-1FF65246A966}"/>
              </a:ext>
            </a:extLst>
          </p:cNvPr>
          <p:cNvSpPr txBox="1"/>
          <p:nvPr/>
        </p:nvSpPr>
        <p:spPr>
          <a:xfrm>
            <a:off x="8451869" y="5281166"/>
            <a:ext cx="362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3000" b="1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CCB2-DD05-A3BC-8058-CD41BAAC219E}"/>
              </a:ext>
            </a:extLst>
          </p:cNvPr>
          <p:cNvSpPr txBox="1"/>
          <p:nvPr/>
        </p:nvSpPr>
        <p:spPr>
          <a:xfrm>
            <a:off x="8755934" y="4891514"/>
            <a:ext cx="2364636" cy="408623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sv-SE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sv-SE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microbes</a:t>
            </a:r>
            <a:r>
              <a:rPr lang="sv-S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sv-SE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50BD7-1599-33C6-D11C-D8E5F9DF16F7}"/>
              </a:ext>
            </a:extLst>
          </p:cNvPr>
          <p:cNvSpPr txBox="1"/>
          <p:nvPr/>
        </p:nvSpPr>
        <p:spPr>
          <a:xfrm>
            <a:off x="4996165" y="5702564"/>
            <a:ext cx="313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2">
                    <a:lumMod val="75000"/>
                  </a:schemeClr>
                </a:solidFill>
              </a:rPr>
              <a:t>HELCOM, </a:t>
            </a:r>
            <a:r>
              <a:rPr lang="pl-PL" dirty="0" err="1">
                <a:solidFill>
                  <a:schemeClr val="bg2">
                    <a:lumMod val="75000"/>
                  </a:schemeClr>
                </a:solidFill>
              </a:rPr>
              <a:t>Bergstr</a:t>
            </a:r>
            <a:r>
              <a:rPr lang="sv-SE" dirty="0">
                <a:solidFill>
                  <a:schemeClr val="bg2">
                    <a:lumMod val="75000"/>
                  </a:schemeClr>
                </a:solidFill>
              </a:rPr>
              <a:t>öm et al. 2018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C684E-EB86-5B2E-2395-E5B9B3D61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Specific transporters are crucial for transition between marine and freshwater MAGs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56174-9252-BFB6-908A-1BDCA9008452}"/>
              </a:ext>
            </a:extLst>
          </p:cNvPr>
          <p:cNvGrpSpPr/>
          <p:nvPr/>
        </p:nvGrpSpPr>
        <p:grpSpPr>
          <a:xfrm>
            <a:off x="1233897" y="2928631"/>
            <a:ext cx="10023467" cy="1951377"/>
            <a:chOff x="1233897" y="2928631"/>
            <a:chExt cx="10023467" cy="1951377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C7A768FA-D26A-3FC8-ACC9-653AA5D19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25" r="42054" b="15509"/>
            <a:stretch/>
          </p:blipFill>
          <p:spPr>
            <a:xfrm>
              <a:off x="1233897" y="3099334"/>
              <a:ext cx="10023467" cy="17806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A89DD3-CF10-4242-A0CA-EFD8E8486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6407" y="2928631"/>
              <a:ext cx="286537" cy="341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705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E4A1-8292-9300-03FF-39AB7F44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Transporters,</a:t>
            </a:r>
            <a:r>
              <a:rPr lang="pl-PL" dirty="0"/>
              <a:t> </a:t>
            </a:r>
            <a:r>
              <a:rPr lang="pl-PL" dirty="0" err="1"/>
              <a:t>phenotypic</a:t>
            </a:r>
            <a:r>
              <a:rPr lang="pl-PL" dirty="0"/>
              <a:t> and </a:t>
            </a:r>
            <a:r>
              <a:rPr lang="pl-PL" dirty="0" err="1"/>
              <a:t>genomic</a:t>
            </a:r>
            <a:r>
              <a:rPr lang="pl-PL" dirty="0"/>
              <a:t> </a:t>
            </a:r>
            <a:r>
              <a:rPr lang="pl-PL" dirty="0" err="1"/>
              <a:t>plasticity</a:t>
            </a:r>
            <a:r>
              <a:rPr lang="en-US" dirty="0"/>
              <a:t> dominate </a:t>
            </a:r>
            <a:r>
              <a:rPr lang="pl-PL" dirty="0" err="1"/>
              <a:t>gene</a:t>
            </a:r>
            <a:r>
              <a:rPr lang="pl-PL" dirty="0"/>
              <a:t> </a:t>
            </a:r>
            <a:r>
              <a:rPr lang="pl-PL" dirty="0" err="1"/>
              <a:t>content</a:t>
            </a:r>
            <a:r>
              <a:rPr lang="en-US" dirty="0"/>
              <a:t> differences between brackish and marine MAGs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8CE95-1C09-AB1F-B1DB-EEE955ED4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194422"/>
            <a:ext cx="286537" cy="34140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C2C2A30-3925-1A3D-4B1D-25D397C1E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42222"/>
          <a:stretch/>
        </p:blipFill>
        <p:spPr>
          <a:xfrm>
            <a:off x="2542934" y="2237226"/>
            <a:ext cx="7106132" cy="37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89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2168C2-574F-8D93-C6F3-AAE6A455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Con</a:t>
            </a:r>
            <a:r>
              <a:rPr lang="sv-SE" dirty="0"/>
              <a:t>c</a:t>
            </a:r>
            <a:r>
              <a:rPr lang="pl-PL" dirty="0" err="1"/>
              <a:t>lusions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6D6EFD-693C-E7CE-0F56-4EA0F7C83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species inhabit different biomes</a:t>
            </a:r>
            <a:r>
              <a:rPr lang="pl-PL" dirty="0"/>
              <a:t>.</a:t>
            </a:r>
            <a:r>
              <a:rPr lang="en-US" dirty="0"/>
              <a:t> </a:t>
            </a:r>
          </a:p>
          <a:p>
            <a:r>
              <a:rPr lang="en-US" dirty="0"/>
              <a:t>Cross-biome transitions are rare</a:t>
            </a:r>
            <a:r>
              <a:rPr lang="pl-PL" dirty="0"/>
              <a:t>,</a:t>
            </a:r>
            <a:r>
              <a:rPr lang="en-US" dirty="0"/>
              <a:t> </a:t>
            </a:r>
            <a:r>
              <a:rPr lang="en-US" dirty="0" err="1"/>
              <a:t>ancien</a:t>
            </a:r>
            <a:r>
              <a:rPr lang="pl-PL" dirty="0"/>
              <a:t>t (</a:t>
            </a:r>
            <a:r>
              <a:rPr lang="pl-PL" dirty="0" err="1"/>
              <a:t>mya</a:t>
            </a:r>
            <a:r>
              <a:rPr lang="pl-PL" dirty="0"/>
              <a:t>) and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often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out of the </a:t>
            </a:r>
            <a:r>
              <a:rPr lang="pl-PL" dirty="0" err="1"/>
              <a:t>brackish</a:t>
            </a:r>
            <a:r>
              <a:rPr lang="pl-PL" dirty="0"/>
              <a:t> </a:t>
            </a:r>
            <a:r>
              <a:rPr lang="pl-PL" dirty="0" err="1"/>
              <a:t>biome</a:t>
            </a:r>
            <a:r>
              <a:rPr lang="pl-PL" dirty="0"/>
              <a:t>.</a:t>
            </a:r>
            <a:endParaRPr lang="en-US" dirty="0"/>
          </a:p>
          <a:p>
            <a:r>
              <a:rPr lang="en-US" dirty="0"/>
              <a:t>Cross-biome transitions lead to wide-scale changes in proteome composition…</a:t>
            </a:r>
          </a:p>
          <a:p>
            <a:r>
              <a:rPr lang="en-US" dirty="0"/>
              <a:t>…and gain or loss of specific gene functions</a:t>
            </a:r>
            <a:r>
              <a:rPr lang="pl-PL" dirty="0"/>
              <a:t>.</a:t>
            </a:r>
            <a:endParaRPr lang="en-US" dirty="0"/>
          </a:p>
          <a:p>
            <a:endParaRPr lang="en-GB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48988658-C52E-286F-54B7-ADDFF15FB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60" y="3798216"/>
            <a:ext cx="1565680" cy="222856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5675D6C-3117-745D-BA87-79F1DB9D8C9A}"/>
              </a:ext>
            </a:extLst>
          </p:cNvPr>
          <p:cNvSpPr txBox="1">
            <a:spLocks/>
          </p:cNvSpPr>
          <p:nvPr/>
        </p:nvSpPr>
        <p:spPr>
          <a:xfrm>
            <a:off x="5069840" y="6094254"/>
            <a:ext cx="7462520" cy="797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/>
              <a:t>Large-scale </a:t>
            </a:r>
            <a:r>
              <a:rPr lang="en-US" sz="1100" dirty="0" err="1"/>
              <a:t>phylogenomics</a:t>
            </a:r>
            <a:r>
              <a:rPr lang="en-US" sz="1100" dirty="0"/>
              <a:t> of aquatic bacteria reveal molecular mechanisms for adaptation to salinity</a:t>
            </a:r>
            <a:endParaRPr lang="pl-PL" sz="11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 algn="ctr">
              <a:buNone/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Krzysztof T Jurdzinski,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Maliheh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Mehrshad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Luis Fernando Delgado,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Ziling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Deng, Stefan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Bertilsson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Anders F Andersson</a:t>
            </a:r>
          </a:p>
        </p:txBody>
      </p:sp>
    </p:spTree>
    <p:extLst>
      <p:ext uri="{BB962C8B-B14F-4D97-AF65-F5344CB8AC3E}">
        <p14:creationId xmlns:p14="http://schemas.microsoft.com/office/powerpoint/2010/main" val="295980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Why study</a:t>
            </a:r>
            <a:r>
              <a:rPr lang="pl-PL" dirty="0"/>
              <a:t> </a:t>
            </a:r>
            <a:r>
              <a:rPr lang="pl-PL" dirty="0" err="1"/>
              <a:t>bacterial</a:t>
            </a:r>
            <a:r>
              <a:rPr lang="en-GB" dirty="0"/>
              <a:t> adaptation to different water salinity levels?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189" indent="-457189">
              <a:buFont typeface="+mj-lt"/>
              <a:buAutoNum type="arabicPeriod"/>
            </a:pPr>
            <a:endParaRPr lang="en-GB" dirty="0"/>
          </a:p>
          <a:p>
            <a:pPr marL="457189" indent="-457189">
              <a:buFont typeface="+mj-lt"/>
              <a:buAutoNum type="arabicPeriod"/>
            </a:pPr>
            <a:r>
              <a:rPr lang="en-GB" sz="2800" dirty="0"/>
              <a:t>Salinity is </a:t>
            </a:r>
            <a:r>
              <a:rPr lang="en-GB" sz="2800" b="1" dirty="0"/>
              <a:t>the major driving force </a:t>
            </a:r>
            <a:r>
              <a:rPr lang="en-GB" sz="2800" dirty="0"/>
              <a:t>of microbial </a:t>
            </a:r>
            <a:r>
              <a:rPr lang="en-GB" sz="2800" b="1" dirty="0"/>
              <a:t>community composition </a:t>
            </a:r>
            <a:r>
              <a:rPr lang="en-GB" sz="2800" dirty="0"/>
              <a:t>globally</a:t>
            </a:r>
            <a:r>
              <a:rPr lang="en-GB" sz="2800" b="1" dirty="0"/>
              <a:t> </a:t>
            </a:r>
            <a:r>
              <a:rPr lang="en-GB" sz="2800" dirty="0"/>
              <a:t>(</a:t>
            </a:r>
            <a:r>
              <a:rPr lang="en-GB" sz="2800" dirty="0" err="1"/>
              <a:t>Lozupone</a:t>
            </a:r>
            <a:r>
              <a:rPr lang="en-GB" sz="2800" dirty="0"/>
              <a:t> and Knight 2007).</a:t>
            </a:r>
            <a:r>
              <a:rPr lang="en-GB" sz="2800" b="1" dirty="0"/>
              <a:t> </a:t>
            </a:r>
          </a:p>
          <a:p>
            <a:pPr marL="457189" indent="-457189">
              <a:buFont typeface="+mj-lt"/>
              <a:buAutoNum type="arabicPeriod"/>
            </a:pPr>
            <a:r>
              <a:rPr lang="en-GB" sz="2800" dirty="0"/>
              <a:t>Salinity levels are </a:t>
            </a:r>
            <a:r>
              <a:rPr lang="en-GB" sz="2800" b="1" dirty="0"/>
              <a:t>changing due to human activity </a:t>
            </a:r>
            <a:r>
              <a:rPr lang="pl-PL" sz="2800" dirty="0"/>
              <a:t>(</a:t>
            </a:r>
            <a:r>
              <a:rPr lang="pl-PL" sz="2800" dirty="0" err="1"/>
              <a:t>climate</a:t>
            </a:r>
            <a:r>
              <a:rPr lang="pl-PL" sz="2800" dirty="0"/>
              <a:t> </a:t>
            </a:r>
            <a:r>
              <a:rPr lang="pl-PL" sz="2800" dirty="0" err="1"/>
              <a:t>change</a:t>
            </a:r>
            <a:r>
              <a:rPr lang="pl-PL" sz="2800" dirty="0"/>
              <a:t>, </a:t>
            </a:r>
            <a:r>
              <a:rPr lang="pl-PL" sz="2800" dirty="0" err="1"/>
              <a:t>freshwater</a:t>
            </a:r>
            <a:r>
              <a:rPr lang="pl-PL" sz="2800" dirty="0"/>
              <a:t> </a:t>
            </a:r>
            <a:r>
              <a:rPr lang="pl-PL" sz="2800" dirty="0" err="1"/>
              <a:t>input</a:t>
            </a:r>
            <a:r>
              <a:rPr lang="pl-PL" sz="2800" dirty="0"/>
              <a:t>).</a:t>
            </a:r>
          </a:p>
          <a:p>
            <a:pPr marL="457189" indent="-457189">
              <a:buFont typeface="+mj-lt"/>
              <a:buAutoNum type="arabicPeriod"/>
            </a:pPr>
            <a:r>
              <a:rPr lang="pl-PL" sz="2800" dirty="0" err="1"/>
              <a:t>Ionic</a:t>
            </a:r>
            <a:r>
              <a:rPr lang="pl-PL" sz="2800" dirty="0"/>
              <a:t> </a:t>
            </a:r>
            <a:r>
              <a:rPr lang="pl-PL" sz="2800" dirty="0" err="1"/>
              <a:t>concentrations</a:t>
            </a:r>
            <a:r>
              <a:rPr lang="pl-PL" sz="2800" dirty="0"/>
              <a:t> and </a:t>
            </a:r>
            <a:r>
              <a:rPr lang="pl-PL" sz="2800" dirty="0" err="1"/>
              <a:t>osmotic</a:t>
            </a:r>
            <a:r>
              <a:rPr lang="pl-PL" sz="2800" dirty="0"/>
              <a:t> </a:t>
            </a:r>
            <a:r>
              <a:rPr lang="pl-PL" sz="2800" dirty="0" err="1"/>
              <a:t>pressure</a:t>
            </a:r>
            <a:r>
              <a:rPr lang="pl-PL" sz="2800" dirty="0"/>
              <a:t> </a:t>
            </a:r>
            <a:r>
              <a:rPr lang="pl-PL" sz="2800" dirty="0" err="1"/>
              <a:t>govern</a:t>
            </a:r>
            <a:r>
              <a:rPr lang="pl-PL" sz="2800" dirty="0"/>
              <a:t> </a:t>
            </a:r>
            <a:r>
              <a:rPr lang="pl-PL" sz="2800" b="1" dirty="0" err="1"/>
              <a:t>basic</a:t>
            </a:r>
            <a:r>
              <a:rPr lang="pl-PL" sz="2800" b="1" dirty="0"/>
              <a:t> </a:t>
            </a:r>
            <a:r>
              <a:rPr lang="pl-PL" sz="2800" b="1" dirty="0" err="1"/>
              <a:t>physiological</a:t>
            </a:r>
            <a:r>
              <a:rPr lang="pl-PL" sz="2800" b="1" dirty="0"/>
              <a:t> and </a:t>
            </a:r>
            <a:r>
              <a:rPr lang="pl-PL" sz="2800" b="1" dirty="0" err="1"/>
              <a:t>biochemical</a:t>
            </a:r>
            <a:r>
              <a:rPr lang="pl-PL" sz="2800" b="1" dirty="0"/>
              <a:t> </a:t>
            </a:r>
            <a:r>
              <a:rPr lang="pl-PL" sz="2800" b="1" dirty="0" err="1"/>
              <a:t>processes</a:t>
            </a:r>
            <a:r>
              <a:rPr lang="pl-PL" sz="2800" dirty="0"/>
              <a:t>.</a:t>
            </a:r>
          </a:p>
          <a:p>
            <a:pPr marL="457189" indent="-457189">
              <a:buFont typeface="+mj-lt"/>
              <a:buAutoNum type="arabicPeriod"/>
            </a:pPr>
            <a:r>
              <a:rPr lang="pl-PL" sz="2800" dirty="0"/>
              <a:t>It </a:t>
            </a:r>
            <a:r>
              <a:rPr lang="pl-PL" sz="2800" dirty="0" err="1"/>
              <a:t>can</a:t>
            </a:r>
            <a:r>
              <a:rPr lang="pl-PL" sz="2800" dirty="0"/>
              <a:t> </a:t>
            </a:r>
            <a:r>
              <a:rPr lang="pl-PL" sz="2800" dirty="0" err="1"/>
              <a:t>guide</a:t>
            </a:r>
            <a:r>
              <a:rPr lang="pl-PL" sz="2800" dirty="0"/>
              <a:t> </a:t>
            </a:r>
            <a:r>
              <a:rPr lang="pl-PL" sz="2800" b="1" dirty="0"/>
              <a:t>e</a:t>
            </a:r>
            <a:r>
              <a:rPr lang="en-GB" sz="2800" b="1" dirty="0" err="1"/>
              <a:t>nzyme</a:t>
            </a:r>
            <a:r>
              <a:rPr lang="en-GB" sz="2800" b="1" dirty="0"/>
              <a:t> discovery</a:t>
            </a:r>
            <a:r>
              <a:rPr lang="en-GB" sz="2800" dirty="0"/>
              <a:t> (</a:t>
            </a:r>
            <a:r>
              <a:rPr lang="en-GB" sz="2800" b="1" dirty="0" err="1"/>
              <a:t>unculturable</a:t>
            </a:r>
            <a:r>
              <a:rPr lang="en-GB" sz="2800" b="1" dirty="0"/>
              <a:t> bacteria</a:t>
            </a:r>
            <a:r>
              <a:rPr lang="en-GB" sz="2800" dirty="0"/>
              <a:t>, </a:t>
            </a:r>
            <a:r>
              <a:rPr lang="en-GB" sz="2800" b="1" dirty="0" err="1"/>
              <a:t>metagenomic</a:t>
            </a:r>
            <a:r>
              <a:rPr lang="en-GB" sz="2800" b="1" dirty="0"/>
              <a:t> studies</a:t>
            </a:r>
            <a:r>
              <a:rPr lang="en-GB" sz="2800" dirty="0"/>
              <a:t>)</a:t>
            </a:r>
            <a:r>
              <a:rPr lang="en-GB" sz="2800" b="1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4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FB5C0F-A25B-5632-3CD6-44384ECB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Workflow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712EF-C409-2451-4422-1C28DA8E5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91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94B6-C417-515E-D4D6-7A84AA6C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" y="365125"/>
            <a:ext cx="119075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We </a:t>
            </a:r>
            <a:r>
              <a:rPr lang="pl-PL" dirty="0" err="1"/>
              <a:t>collected</a:t>
            </a:r>
            <a:r>
              <a:rPr lang="pl-PL" dirty="0"/>
              <a:t> </a:t>
            </a:r>
            <a:r>
              <a:rPr lang="pl-PL" dirty="0" err="1"/>
              <a:t>publicly</a:t>
            </a:r>
            <a:r>
              <a:rPr lang="pl-PL" dirty="0"/>
              <a:t> </a:t>
            </a:r>
            <a:r>
              <a:rPr lang="pl-PL" dirty="0" err="1"/>
              <a:t>available</a:t>
            </a:r>
            <a:r>
              <a:rPr lang="pl-PL" dirty="0"/>
              <a:t> </a:t>
            </a:r>
            <a:r>
              <a:rPr lang="pl-PL" dirty="0" err="1"/>
              <a:t>freshwater</a:t>
            </a:r>
            <a:r>
              <a:rPr lang="pl-PL" dirty="0"/>
              <a:t>, </a:t>
            </a:r>
            <a:r>
              <a:rPr lang="pl-PL" dirty="0" err="1"/>
              <a:t>brackish</a:t>
            </a:r>
            <a:r>
              <a:rPr lang="pl-PL" dirty="0"/>
              <a:t> and </a:t>
            </a:r>
            <a:r>
              <a:rPr lang="pl-PL" dirty="0" err="1"/>
              <a:t>marine</a:t>
            </a:r>
            <a:r>
              <a:rPr lang="pl-PL" dirty="0"/>
              <a:t> </a:t>
            </a:r>
            <a:r>
              <a:rPr lang="pl-PL" dirty="0" err="1"/>
              <a:t>metagenome-assembled</a:t>
            </a:r>
            <a:r>
              <a:rPr lang="pl-PL" dirty="0"/>
              <a:t> </a:t>
            </a:r>
            <a:r>
              <a:rPr lang="pl-PL" dirty="0" err="1"/>
              <a:t>genomes</a:t>
            </a:r>
            <a:r>
              <a:rPr lang="pl-PL" dirty="0"/>
              <a:t> (</a:t>
            </a:r>
            <a:r>
              <a:rPr lang="pl-PL" dirty="0" err="1"/>
              <a:t>MAGs</a:t>
            </a:r>
            <a:r>
              <a:rPr lang="pl-PL" dirty="0"/>
              <a:t>)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80751F-25C6-F94C-497F-2C231C0A404B}"/>
              </a:ext>
            </a:extLst>
          </p:cNvPr>
          <p:cNvGrpSpPr/>
          <p:nvPr/>
        </p:nvGrpSpPr>
        <p:grpSpPr>
          <a:xfrm>
            <a:off x="1567621" y="2036486"/>
            <a:ext cx="9056758" cy="4125852"/>
            <a:chOff x="454223" y="4060960"/>
            <a:chExt cx="11920767" cy="543056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3B0C332-6807-0CB0-13F4-049736282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5051" y="4060960"/>
              <a:ext cx="9824158" cy="4402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53B29-1E2A-35E3-00EF-3FFC8E9AC2C0}"/>
                </a:ext>
              </a:extLst>
            </p:cNvPr>
            <p:cNvSpPr txBox="1"/>
            <p:nvPr/>
          </p:nvSpPr>
          <p:spPr>
            <a:xfrm>
              <a:off x="6976972" y="8126664"/>
              <a:ext cx="4336443" cy="1093782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≥75% completeness</a:t>
              </a:r>
            </a:p>
            <a:p>
              <a:r>
                <a:rPr lang="en-U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≤5% contamination</a:t>
              </a:r>
            </a:p>
          </p:txBody>
        </p:sp>
        <p:sp>
          <p:nvSpPr>
            <p:cNvPr id="7" name="Strzałka w prawo 21">
              <a:extLst>
                <a:ext uri="{FF2B5EF4-FFF2-40B4-BE49-F238E27FC236}">
                  <a16:creationId xmlns:a16="http://schemas.microsoft.com/office/drawing/2014/main" id="{6CFF3A01-E521-48AC-039B-7433CB0D718B}"/>
                </a:ext>
              </a:extLst>
            </p:cNvPr>
            <p:cNvSpPr/>
            <p:nvPr/>
          </p:nvSpPr>
          <p:spPr>
            <a:xfrm rot="73589">
              <a:off x="9784737" y="5491464"/>
              <a:ext cx="2123151" cy="3794046"/>
            </a:xfrm>
            <a:prstGeom prst="rightArrow">
              <a:avLst>
                <a:gd name="adj1" fmla="val 39428"/>
                <a:gd name="adj2" fmla="val 30392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11,276</a:t>
              </a:r>
            </a:p>
            <a:p>
              <a:pPr algn="ctr"/>
              <a:r>
                <a:rPr lang="en-US" sz="20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MAGs</a:t>
              </a:r>
            </a:p>
          </p:txBody>
        </p:sp>
        <p:sp>
          <p:nvSpPr>
            <p:cNvPr id="8" name="Strzałka w prawo 21">
              <a:extLst>
                <a:ext uri="{FF2B5EF4-FFF2-40B4-BE49-F238E27FC236}">
                  <a16:creationId xmlns:a16="http://schemas.microsoft.com/office/drawing/2014/main" id="{DFB2B283-D993-7939-1B86-1AE874129E7F}"/>
                </a:ext>
              </a:extLst>
            </p:cNvPr>
            <p:cNvSpPr/>
            <p:nvPr/>
          </p:nvSpPr>
          <p:spPr>
            <a:xfrm>
              <a:off x="10251839" y="4234191"/>
              <a:ext cx="2123151" cy="3794046"/>
            </a:xfrm>
            <a:prstGeom prst="rightArrow">
              <a:avLst>
                <a:gd name="adj1" fmla="val 38545"/>
                <a:gd name="adj2" fmla="val 3030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3575 ~species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84C4F4-0FCB-CBD5-42FB-634D00F81F20}"/>
                </a:ext>
              </a:extLst>
            </p:cNvPr>
            <p:cNvSpPr txBox="1"/>
            <p:nvPr/>
          </p:nvSpPr>
          <p:spPr>
            <a:xfrm>
              <a:off x="454223" y="8397743"/>
              <a:ext cx="6138539" cy="1093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cs typeface="Arial" panose="020B0604020202020204" pitchFamily="34" charset="0"/>
                </a:rPr>
                <a:t>Metagenomes:  </a:t>
              </a:r>
              <a:r>
                <a:rPr lang="en-US" sz="2400" dirty="0">
                  <a:solidFill>
                    <a:srgbClr val="008000"/>
                  </a:solidFill>
                  <a:cs typeface="Arial" panose="020B0604020202020204" pitchFamily="34" charset="0"/>
                </a:rPr>
                <a:t>416 freshwater</a:t>
              </a:r>
              <a:r>
                <a:rPr lang="en-US" sz="2400" dirty="0">
                  <a:cs typeface="Arial" panose="020B0604020202020204" pitchFamily="34" charset="0"/>
                </a:rPr>
                <a:t>,</a:t>
              </a:r>
              <a:br>
                <a:rPr lang="pl-PL" sz="2400" dirty="0">
                  <a:cs typeface="Arial" panose="020B0604020202020204" pitchFamily="34" charset="0"/>
                </a:rPr>
              </a:br>
              <a:r>
                <a:rPr lang="pl-PL" sz="2400" dirty="0">
                  <a:solidFill>
                    <a:srgbClr val="C837AB"/>
                  </a:solidFill>
                  <a:cs typeface="Arial" panose="020B0604020202020204" pitchFamily="34" charset="0"/>
                </a:rPr>
                <a:t>126</a:t>
              </a:r>
              <a:r>
                <a:rPr lang="en-US" sz="2400" dirty="0">
                  <a:solidFill>
                    <a:srgbClr val="C837AB"/>
                  </a:solidFill>
                  <a:cs typeface="Arial" panose="020B0604020202020204" pitchFamily="34" charset="0"/>
                </a:rPr>
                <a:t> brackish</a:t>
              </a:r>
              <a:r>
                <a:rPr lang="en-US" sz="2400" dirty="0">
                  <a:cs typeface="Arial" panose="020B0604020202020204" pitchFamily="34" charset="0"/>
                </a:rPr>
                <a:t>, </a:t>
              </a:r>
              <a:r>
                <a:rPr lang="en-US" sz="2400" dirty="0">
                  <a:solidFill>
                    <a:srgbClr val="0044AA"/>
                  </a:solidFill>
                  <a:cs typeface="Arial" panose="020B0604020202020204" pitchFamily="34" charset="0"/>
                </a:rPr>
                <a:t>243 marine 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C88B44-91D3-9F28-D11A-F4347CA17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818955"/>
              </p:ext>
            </p:extLst>
          </p:nvPr>
        </p:nvGraphicFramePr>
        <p:xfrm>
          <a:off x="594203" y="2060824"/>
          <a:ext cx="857250" cy="345313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728268244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Linz et al. (2018)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21209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Buck et al. (2021)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52174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Cabello-</a:t>
                      </a:r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Yeves</a:t>
                      </a: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et.al. (2018)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59054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Alneberg</a:t>
                      </a: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et al. (2020)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37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5455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Mehrshad</a:t>
                      </a: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et al. (2016)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37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41816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Tully et al. (2018)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267688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Delmont et al. (2017)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056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05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9EC7-3F14-3C93-CFA6-E7193E870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We </a:t>
            </a:r>
            <a:r>
              <a:rPr lang="pl-PL" dirty="0" err="1"/>
              <a:t>reconstructed</a:t>
            </a:r>
            <a:r>
              <a:rPr lang="pl-PL" dirty="0"/>
              <a:t> </a:t>
            </a:r>
            <a:r>
              <a:rPr lang="pl-PL" dirty="0" err="1"/>
              <a:t>phylogeny</a:t>
            </a:r>
            <a:r>
              <a:rPr lang="pl-PL" dirty="0"/>
              <a:t> and </a:t>
            </a:r>
            <a:r>
              <a:rPr lang="pl-PL" dirty="0" err="1"/>
              <a:t>analysed</a:t>
            </a:r>
            <a:r>
              <a:rPr lang="pl-PL" dirty="0"/>
              <a:t> cross-</a:t>
            </a:r>
            <a:r>
              <a:rPr lang="pl-PL" dirty="0" err="1"/>
              <a:t>biome</a:t>
            </a:r>
            <a:r>
              <a:rPr lang="pl-PL" dirty="0"/>
              <a:t> </a:t>
            </a:r>
            <a:r>
              <a:rPr lang="pl-PL" dirty="0" err="1"/>
              <a:t>transitions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E3A8C-AB83-3FF7-2D87-8294FBE766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0" t="-537" r="28643" b="537"/>
          <a:stretch/>
        </p:blipFill>
        <p:spPr>
          <a:xfrm flipV="1">
            <a:off x="3325075" y="2713799"/>
            <a:ext cx="2097629" cy="2136358"/>
          </a:xfrm>
          <a:prstGeom prst="rect">
            <a:avLst/>
          </a:prstGeom>
        </p:spPr>
      </p:pic>
      <p:sp>
        <p:nvSpPr>
          <p:cNvPr id="9" name="Strzałka w prawo 21">
            <a:extLst>
              <a:ext uri="{FF2B5EF4-FFF2-40B4-BE49-F238E27FC236}">
                <a16:creationId xmlns:a16="http://schemas.microsoft.com/office/drawing/2014/main" id="{A27A22DB-4A1F-118D-754E-83151D259878}"/>
              </a:ext>
            </a:extLst>
          </p:cNvPr>
          <p:cNvSpPr/>
          <p:nvPr/>
        </p:nvSpPr>
        <p:spPr>
          <a:xfrm>
            <a:off x="5547491" y="2646571"/>
            <a:ext cx="1420070" cy="2360874"/>
          </a:xfrm>
          <a:prstGeom prst="rightArrow">
            <a:avLst>
              <a:gd name="adj1" fmla="val 50000"/>
              <a:gd name="adj2" fmla="val 3030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</a:p>
        </p:txBody>
      </p:sp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03209147-D088-4651-BFF8-BB95D5C2C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45" y="3362905"/>
            <a:ext cx="2875208" cy="32890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A50415D-7F0E-54F3-15C4-7EA7028CFBC1}"/>
              </a:ext>
            </a:extLst>
          </p:cNvPr>
          <p:cNvSpPr txBox="1"/>
          <p:nvPr/>
        </p:nvSpPr>
        <p:spPr>
          <a:xfrm>
            <a:off x="382930" y="2972817"/>
            <a:ext cx="2335721" cy="5788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cs typeface="Arial" panose="020B0604020202020204" pitchFamily="34" charset="0"/>
              </a:rPr>
              <a:t>ANI </a:t>
            </a:r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analysis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C3AF12-9654-3B20-6F01-DF95E98D76F3}"/>
              </a:ext>
            </a:extLst>
          </p:cNvPr>
          <p:cNvSpPr txBox="1"/>
          <p:nvPr/>
        </p:nvSpPr>
        <p:spPr>
          <a:xfrm>
            <a:off x="153130" y="3794549"/>
            <a:ext cx="2876243" cy="105560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Population</a:t>
            </a:r>
            <a:r>
              <a:rPr lang="pl-PL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genomics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4E00E1-6A6D-337B-C8FC-05CE3D8C844C}"/>
              </a:ext>
            </a:extLst>
          </p:cNvPr>
          <p:cNvSpPr txBox="1"/>
          <p:nvPr/>
        </p:nvSpPr>
        <p:spPr>
          <a:xfrm>
            <a:off x="7259484" y="1673283"/>
            <a:ext cx="4094316" cy="153233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ransitions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as pairs of </a:t>
            </a:r>
            <a:r>
              <a:rPr 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monobiomic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sister groups (MSGs)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EAD30-9F46-F1E2-9322-1FF0C5C88B72}"/>
              </a:ext>
            </a:extLst>
          </p:cNvPr>
          <p:cNvSpPr txBox="1"/>
          <p:nvPr/>
        </p:nvSpPr>
        <p:spPr>
          <a:xfrm>
            <a:off x="2935767" y="1650488"/>
            <a:ext cx="2876243" cy="105560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Phylogeny</a:t>
            </a:r>
            <a:br>
              <a:rPr lang="pl-PL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reconstruction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2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E76C-97C1-CF3C-75D3-AA4F1E44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We </a:t>
            </a:r>
            <a:r>
              <a:rPr lang="pl-PL" dirty="0" err="1"/>
              <a:t>analyzed</a:t>
            </a:r>
            <a:r>
              <a:rPr lang="pl-PL" dirty="0"/>
              <a:t> </a:t>
            </a:r>
            <a:r>
              <a:rPr lang="pl-PL" dirty="0" err="1"/>
              <a:t>evolutionary</a:t>
            </a:r>
            <a:r>
              <a:rPr lang="pl-PL" dirty="0"/>
              <a:t> dynamics and </a:t>
            </a:r>
            <a:r>
              <a:rPr lang="pl-PL" dirty="0" err="1"/>
              <a:t>genomic</a:t>
            </a:r>
            <a:r>
              <a:rPr lang="pl-PL" dirty="0"/>
              <a:t> </a:t>
            </a:r>
            <a:r>
              <a:rPr lang="pl-PL" dirty="0" err="1"/>
              <a:t>changes</a:t>
            </a:r>
            <a:r>
              <a:rPr lang="pl-PL" dirty="0"/>
              <a:t> </a:t>
            </a:r>
            <a:r>
              <a:rPr lang="pl-PL" dirty="0" err="1"/>
              <a:t>across</a:t>
            </a:r>
            <a:r>
              <a:rPr lang="pl-PL" dirty="0"/>
              <a:t> </a:t>
            </a:r>
            <a:r>
              <a:rPr lang="pl-PL" dirty="0" err="1"/>
              <a:t>transitions</a:t>
            </a:r>
            <a:endParaRPr lang="en-GB" dirty="0"/>
          </a:p>
        </p:txBody>
      </p:sp>
      <p:pic>
        <p:nvPicPr>
          <p:cNvPr id="4" name="Obraz 20">
            <a:extLst>
              <a:ext uri="{FF2B5EF4-FFF2-40B4-BE49-F238E27FC236}">
                <a16:creationId xmlns:a16="http://schemas.microsoft.com/office/drawing/2014/main" id="{D117C358-A4BC-BABE-C835-DF537462F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50" y="3260749"/>
            <a:ext cx="3152527" cy="692863"/>
          </a:xfrm>
          <a:prstGeom prst="rect">
            <a:avLst/>
          </a:prstGeom>
          <a:ln w="7620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85182-7F43-AD90-B1BC-69022C2CBEFA}"/>
              </a:ext>
            </a:extLst>
          </p:cNvPr>
          <p:cNvSpPr txBox="1"/>
          <p:nvPr/>
        </p:nvSpPr>
        <p:spPr>
          <a:xfrm>
            <a:off x="8446617" y="2890369"/>
            <a:ext cx="3833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Presence / absence</a:t>
            </a:r>
            <a:r>
              <a:rPr lang="pl-PL" sz="2800" dirty="0">
                <a:cs typeface="Arial" panose="020B0604020202020204" pitchFamily="34" charset="0"/>
              </a:rPr>
              <a:t> of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36C8A-D74C-8456-2F91-6B6474A11277}"/>
              </a:ext>
            </a:extLst>
          </p:cNvPr>
          <p:cNvSpPr txBox="1"/>
          <p:nvPr/>
        </p:nvSpPr>
        <p:spPr>
          <a:xfrm>
            <a:off x="8470652" y="2068450"/>
            <a:ext cx="3508220" cy="5788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Gained/lost genes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A2293F-3F95-D6BE-17AC-966941BFC388}"/>
              </a:ext>
            </a:extLst>
          </p:cNvPr>
          <p:cNvSpPr txBox="1"/>
          <p:nvPr/>
        </p:nvSpPr>
        <p:spPr>
          <a:xfrm>
            <a:off x="4225810" y="2078001"/>
            <a:ext cx="3941022" cy="5788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Inferred</a:t>
            </a:r>
            <a:r>
              <a:rPr lang="pl-PL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proteomes</a:t>
            </a:r>
            <a:endParaRPr lang="pl-PL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792837-31F9-98F1-1E93-45EC637FDD9A}"/>
              </a:ext>
            </a:extLst>
          </p:cNvPr>
          <p:cNvSpPr txBox="1"/>
          <p:nvPr/>
        </p:nvSpPr>
        <p:spPr>
          <a:xfrm>
            <a:off x="3329874" y="2890369"/>
            <a:ext cx="5453716" cy="953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 err="1">
                <a:cs typeface="Arial" panose="020B0604020202020204" pitchFamily="34" charset="0"/>
              </a:rPr>
              <a:t>Isoelectric</a:t>
            </a:r>
            <a:r>
              <a:rPr lang="pl-PL" sz="2800" dirty="0">
                <a:cs typeface="Arial" panose="020B0604020202020204" pitchFamily="34" charset="0"/>
              </a:rPr>
              <a:t> point (</a:t>
            </a:r>
            <a:r>
              <a:rPr lang="pl-PL" sz="2800" dirty="0" err="1">
                <a:cs typeface="Arial" panose="020B0604020202020204" pitchFamily="34" charset="0"/>
              </a:rPr>
              <a:t>pI</a:t>
            </a:r>
            <a:r>
              <a:rPr lang="pl-PL" sz="2800" dirty="0">
                <a:cs typeface="Arial" panose="020B0604020202020204" pitchFamily="34" charset="0"/>
              </a:rPr>
              <a:t>) </a:t>
            </a:r>
            <a:r>
              <a:rPr lang="pl-PL" sz="2800" dirty="0" err="1">
                <a:cs typeface="Arial" panose="020B0604020202020204" pitchFamily="34" charset="0"/>
              </a:rPr>
              <a:t>distribution</a:t>
            </a:r>
            <a:endParaRPr lang="pl-PL" sz="2800" dirty="0">
              <a:cs typeface="Arial" panose="020B0604020202020204" pitchFamily="34" charset="0"/>
            </a:endParaRPr>
          </a:p>
          <a:p>
            <a:pPr algn="ctr"/>
            <a:r>
              <a:rPr lang="pl-PL" sz="2800" dirty="0">
                <a:cs typeface="Arial" panose="020B0604020202020204" pitchFamily="34" charset="0"/>
              </a:rPr>
              <a:t>and </a:t>
            </a:r>
            <a:r>
              <a:rPr lang="pl-PL" sz="2800" dirty="0" err="1">
                <a:cs typeface="Arial" panose="020B0604020202020204" pitchFamily="34" charset="0"/>
              </a:rPr>
              <a:t>amino</a:t>
            </a:r>
            <a:r>
              <a:rPr lang="pl-PL" sz="2800" dirty="0">
                <a:cs typeface="Arial" panose="020B0604020202020204" pitchFamily="34" charset="0"/>
              </a:rPr>
              <a:t> </a:t>
            </a:r>
            <a:r>
              <a:rPr lang="pl-PL" sz="2800" dirty="0" err="1">
                <a:cs typeface="Arial" panose="020B0604020202020204" pitchFamily="34" charset="0"/>
              </a:rPr>
              <a:t>acid</a:t>
            </a:r>
            <a:r>
              <a:rPr lang="pl-PL" sz="2800" dirty="0">
                <a:cs typeface="Arial" panose="020B0604020202020204" pitchFamily="34" charset="0"/>
              </a:rPr>
              <a:t> </a:t>
            </a:r>
            <a:r>
              <a:rPr lang="pl-PL" sz="2800" dirty="0" err="1">
                <a:cs typeface="Arial" panose="020B0604020202020204" pitchFamily="34" charset="0"/>
              </a:rPr>
              <a:t>composition</a:t>
            </a:r>
            <a:r>
              <a:rPr lang="pl-PL" sz="2800" dirty="0">
                <a:cs typeface="Arial" panose="020B0604020202020204" pitchFamily="34" charset="0"/>
              </a:rPr>
              <a:t> 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7DA4D9-A4D1-66C7-BC64-34EFEEF3A269}"/>
              </a:ext>
            </a:extLst>
          </p:cNvPr>
          <p:cNvSpPr txBox="1"/>
          <p:nvPr/>
        </p:nvSpPr>
        <p:spPr>
          <a:xfrm>
            <a:off x="266051" y="2890369"/>
            <a:ext cx="4318649" cy="1400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800" dirty="0" err="1">
                <a:cs typeface="Arial" panose="020B0604020202020204" pitchFamily="34" charset="0"/>
              </a:rPr>
              <a:t>Frequency</a:t>
            </a:r>
            <a:endParaRPr lang="pl-PL" sz="2800" dirty="0"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800" dirty="0" err="1">
                <a:cs typeface="Arial" panose="020B0604020202020204" pitchFamily="34" charset="0"/>
              </a:rPr>
              <a:t>Direction</a:t>
            </a:r>
            <a:endParaRPr lang="pl-PL" sz="2800" dirty="0"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2800" dirty="0">
                <a:cs typeface="Arial" panose="020B0604020202020204" pitchFamily="34" charset="0"/>
              </a:rPr>
              <a:t>Timing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FDA3F2-EE50-D431-1718-5F0FBF1CE284}"/>
              </a:ext>
            </a:extLst>
          </p:cNvPr>
          <p:cNvSpPr txBox="1"/>
          <p:nvPr/>
        </p:nvSpPr>
        <p:spPr>
          <a:xfrm>
            <a:off x="11018564" y="3656626"/>
            <a:ext cx="1574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 err="1">
                <a:cs typeface="Arial" panose="020B0604020202020204" pitchFamily="34" charset="0"/>
              </a:rPr>
              <a:t>groups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300BDC-3CD8-BE7F-130C-FE876905F7C0}"/>
              </a:ext>
            </a:extLst>
          </p:cNvPr>
          <p:cNvSpPr txBox="1"/>
          <p:nvPr/>
        </p:nvSpPr>
        <p:spPr>
          <a:xfrm>
            <a:off x="138051" y="2068450"/>
            <a:ext cx="3941022" cy="5788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44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>
                <a:solidFill>
                  <a:schemeClr val="bg1"/>
                </a:solidFill>
                <a:cs typeface="Arial" panose="020B0604020202020204" pitchFamily="34" charset="0"/>
              </a:rPr>
              <a:t>Evolutionary</a:t>
            </a:r>
            <a:r>
              <a:rPr lang="pl-PL" sz="2800" dirty="0">
                <a:solidFill>
                  <a:schemeClr val="bg1"/>
                </a:solidFill>
                <a:cs typeface="Arial" panose="020B0604020202020204" pitchFamily="34" charset="0"/>
              </a:rPr>
              <a:t> dynamics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02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FB5C0F-A25B-5632-3CD6-44384ECB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Results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712EF-C409-2451-4422-1C28DA8E5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246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263D-54D5-6D18-D6B2-430A1720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Species-level</a:t>
            </a:r>
            <a:r>
              <a:rPr lang="pl-PL" dirty="0"/>
              <a:t> </a:t>
            </a:r>
            <a:r>
              <a:rPr lang="pl-PL" dirty="0" err="1"/>
              <a:t>separation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</a:t>
            </a:r>
            <a:r>
              <a:rPr lang="pl-PL" dirty="0" err="1"/>
              <a:t>biomes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5F093-0D2B-2A1E-F989-34CAA08AF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89735"/>
          </a:xfrm>
        </p:spPr>
        <p:txBody>
          <a:bodyPr>
            <a:normAutofit/>
          </a:bodyPr>
          <a:lstStyle/>
          <a:p>
            <a:r>
              <a:rPr lang="en-GB" dirty="0"/>
              <a:t>3561 </a:t>
            </a:r>
            <a:r>
              <a:rPr lang="pl-PL" dirty="0"/>
              <a:t>95% ANI </a:t>
            </a:r>
            <a:r>
              <a:rPr lang="en-GB" dirty="0"/>
              <a:t>genome clusters</a:t>
            </a:r>
            <a:endParaRPr lang="pl-PL" dirty="0"/>
          </a:p>
          <a:p>
            <a:r>
              <a:rPr lang="en-US" dirty="0"/>
              <a:t>2063 freshwater, 485 brackish, and 999 marine</a:t>
            </a:r>
            <a:r>
              <a:rPr lang="pl-PL" dirty="0"/>
              <a:t>; 9 </a:t>
            </a:r>
            <a:r>
              <a:rPr lang="en-US" dirty="0"/>
              <a:t>FB, </a:t>
            </a:r>
            <a:r>
              <a:rPr lang="pl-PL" dirty="0"/>
              <a:t>4 BM</a:t>
            </a:r>
            <a:r>
              <a:rPr lang="en-US" dirty="0"/>
              <a:t>, and </a:t>
            </a:r>
            <a:r>
              <a:rPr lang="pl-PL" dirty="0"/>
              <a:t>1 FM</a:t>
            </a:r>
          </a:p>
          <a:p>
            <a:r>
              <a:rPr lang="pl-PL" dirty="0" err="1"/>
              <a:t>Brackish</a:t>
            </a:r>
            <a:r>
              <a:rPr lang="pl-PL" dirty="0"/>
              <a:t>: 300 </a:t>
            </a:r>
            <a:r>
              <a:rPr lang="pl-PL" dirty="0" err="1"/>
              <a:t>Batlic</a:t>
            </a:r>
            <a:r>
              <a:rPr lang="pl-PL" dirty="0"/>
              <a:t>, 141 </a:t>
            </a:r>
            <a:r>
              <a:rPr lang="pl-PL" dirty="0" err="1"/>
              <a:t>Caspian</a:t>
            </a:r>
            <a:r>
              <a:rPr lang="pl-PL" dirty="0"/>
              <a:t>, 44 </a:t>
            </a:r>
            <a:r>
              <a:rPr lang="pl-PL" dirty="0" err="1"/>
              <a:t>common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5BD6BD-F4DF-0D41-920D-E0721F331787}"/>
              </a:ext>
            </a:extLst>
          </p:cNvPr>
          <p:cNvGrpSpPr/>
          <p:nvPr/>
        </p:nvGrpSpPr>
        <p:grpSpPr>
          <a:xfrm>
            <a:off x="3115916" y="3650297"/>
            <a:ext cx="5960167" cy="3183847"/>
            <a:chOff x="3115916" y="3650297"/>
            <a:chExt cx="5960167" cy="3183847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D84EA281-D873-53A9-21E6-48399247E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543"/>
            <a:stretch/>
          </p:blipFill>
          <p:spPr>
            <a:xfrm>
              <a:off x="3115916" y="3650297"/>
              <a:ext cx="5960167" cy="318384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612FB2-CC16-6577-3DDA-902B3E64942E}"/>
                </a:ext>
              </a:extLst>
            </p:cNvPr>
            <p:cNvSpPr/>
            <p:nvPr/>
          </p:nvSpPr>
          <p:spPr>
            <a:xfrm>
              <a:off x="3139440" y="3650297"/>
              <a:ext cx="284480" cy="342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9181BAC-DF51-5B32-8181-7AFC2DA3A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32654" r="67215" b="35277"/>
          <a:stretch/>
        </p:blipFill>
        <p:spPr>
          <a:xfrm>
            <a:off x="9181740" y="3821588"/>
            <a:ext cx="3010260" cy="2659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2F924-D60C-87B5-DF92-FA66C8F94101}"/>
              </a:ext>
            </a:extLst>
          </p:cNvPr>
          <p:cNvSpPr txBox="1"/>
          <p:nvPr/>
        </p:nvSpPr>
        <p:spPr>
          <a:xfrm>
            <a:off x="609448" y="4353083"/>
            <a:ext cx="2453640" cy="13280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Species-level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separation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between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biomes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7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740</Words>
  <Application>Microsoft Office PowerPoint</Application>
  <PresentationFormat>Widescreen</PresentationFormat>
  <Paragraphs>107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How do bacteria adapt to salinity?</vt:lpstr>
      <vt:lpstr>Adaptation to salinity in the Baltic Sea</vt:lpstr>
      <vt:lpstr>Why study bacterial adaptation to different water salinity levels?</vt:lpstr>
      <vt:lpstr>Workflow</vt:lpstr>
      <vt:lpstr>We collected publicly available freshwater, brackish and marine metagenome-assembled genomes (MAGs)</vt:lpstr>
      <vt:lpstr>We reconstructed phylogeny and analysed cross-biome transitions</vt:lpstr>
      <vt:lpstr>We analyzed evolutionary dynamics and genomic changes across transitions</vt:lpstr>
      <vt:lpstr>Results</vt:lpstr>
      <vt:lpstr>Species-level separation between biomes</vt:lpstr>
      <vt:lpstr>Population genomics: stronger effects of geographic isolation than salinity</vt:lpstr>
      <vt:lpstr>Cross-biome transitions were rare</vt:lpstr>
      <vt:lpstr>We identified no recent cross-biome transitions</vt:lpstr>
      <vt:lpstr>Transitions happened more often  into than out of brackish waters</vt:lpstr>
      <vt:lpstr>Distribution of isoelectric point (pI) within inferred proteomes shifts after transitions</vt:lpstr>
      <vt:lpstr>The shift in pI takes  considerable amounts of time </vt:lpstr>
      <vt:lpstr>Changes in the usage of acidic amino acids underlie the shift in pI</vt:lpstr>
      <vt:lpstr>Glutamate – the key (acidic) amino acid</vt:lpstr>
      <vt:lpstr>Brackish genomes contain more genes than their marine counterparts</vt:lpstr>
      <vt:lpstr>Transporters and metabolism differ between brackish and freshwater MAGs</vt:lpstr>
      <vt:lpstr>Specific transporters are crucial for transition between marine and freshwater MAGs</vt:lpstr>
      <vt:lpstr>Transporters, phenotypic and genomic plasticity dominate gene content differences between brackish and marine MAGs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bacteria adapt to salinity?</dc:title>
  <dc:creator>Krzysztof Jurdzinski</dc:creator>
  <cp:lastModifiedBy>Krzysztof Jurdzinski</cp:lastModifiedBy>
  <cp:revision>74</cp:revision>
  <dcterms:created xsi:type="dcterms:W3CDTF">2022-11-13T20:43:22Z</dcterms:created>
  <dcterms:modified xsi:type="dcterms:W3CDTF">2022-11-18T09:34:13Z</dcterms:modified>
</cp:coreProperties>
</file>