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301" r:id="rId3"/>
    <p:sldId id="512" r:id="rId4"/>
    <p:sldId id="259" r:id="rId5"/>
    <p:sldId id="278" r:id="rId6"/>
    <p:sldId id="258" r:id="rId7"/>
    <p:sldId id="285" r:id="rId8"/>
    <p:sldId id="529" r:id="rId9"/>
    <p:sldId id="525" r:id="rId10"/>
    <p:sldId id="506" r:id="rId11"/>
    <p:sldId id="515" r:id="rId12"/>
    <p:sldId id="507" r:id="rId13"/>
    <p:sldId id="526" r:id="rId14"/>
    <p:sldId id="527" r:id="rId15"/>
    <p:sldId id="533" r:id="rId16"/>
    <p:sldId id="532" r:id="rId17"/>
    <p:sldId id="531" r:id="rId18"/>
    <p:sldId id="530" r:id="rId19"/>
    <p:sldId id="528" r:id="rId20"/>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3F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84EF5-B25B-41EF-8F5D-4ACD39B62D42}" type="datetimeFigureOut">
              <a:rPr lang="en-SE" smtClean="0"/>
              <a:t>2025-04-08</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69A8B8-4836-4783-84B4-8A8D1F30CAAD}" type="slidenum">
              <a:rPr lang="en-SE" smtClean="0"/>
              <a:t>‹#›</a:t>
            </a:fld>
            <a:endParaRPr lang="en-SE"/>
          </a:p>
        </p:txBody>
      </p:sp>
    </p:spTree>
    <p:extLst>
      <p:ext uri="{BB962C8B-B14F-4D97-AF65-F5344CB8AC3E}">
        <p14:creationId xmlns:p14="http://schemas.microsoft.com/office/powerpoint/2010/main" val="839394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5516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While there is a long way to well-grounded explanation, we propose plausible potential mechanisms. One idea is that compartmentalization makes adaptation to a different salinity easier for protists. Bacteria have much of their bioenergetics, especially the generation of the proton or sodium gradient for ATP production, happening at their outer membrane. This is a complex system strongly affected by salinity, and adaptation of it would pose a major challenge. Analogous processes in the eukaryotic cell happen across internal membranes and are not much affected by the external environment.</a:t>
            </a:r>
            <a:br>
              <a:rPr lang="en-US" dirty="0"/>
            </a:br>
            <a:br>
              <a:rPr lang="en-US" dirty="0"/>
            </a:br>
            <a:r>
              <a:rPr lang="en-US" dirty="0"/>
              <a:t>In addition, bacteria have been shown to disperse further and more frequently, which is consistent with them just being smaller as per particulate physics. That would mean that after the salinity changes in an environment, local bacterial strains stand little chance to adapt, as they are likely to be outcompeted by colonizers already adapted to the new conditions.</a:t>
            </a:r>
            <a:br>
              <a:rPr lang="en-US" dirty="0"/>
            </a:br>
            <a:br>
              <a:rPr lang="en-US" dirty="0"/>
            </a:br>
            <a:r>
              <a:rPr lang="en-US" dirty="0"/>
              <a:t>Now whether these explanations stand scrutiny is yet to be shown, and we propose some ways to test them in our…</a:t>
            </a:r>
            <a:endParaRPr lang="en-SE" dirty="0"/>
          </a:p>
        </p:txBody>
      </p:sp>
      <p:sp>
        <p:nvSpPr>
          <p:cNvPr id="4" name="Slide Number Placeholder 3"/>
          <p:cNvSpPr>
            <a:spLocks noGrp="1"/>
          </p:cNvSpPr>
          <p:nvPr>
            <p:ph type="sldNum" sz="quarter" idx="5"/>
          </p:nvPr>
        </p:nvSpPr>
        <p:spPr/>
        <p:txBody>
          <a:bodyPr/>
          <a:lstStyle/>
          <a:p>
            <a:fld id="{DEC89873-9BA6-41B2-BA9C-C207B514B08A}" type="slidenum">
              <a:rPr lang="en-SE" smtClean="0"/>
              <a:t>16</a:t>
            </a:fld>
            <a:endParaRPr lang="en-SE"/>
          </a:p>
        </p:txBody>
      </p:sp>
    </p:spTree>
    <p:extLst>
      <p:ext uri="{BB962C8B-B14F-4D97-AF65-F5344CB8AC3E}">
        <p14:creationId xmlns:p14="http://schemas.microsoft.com/office/powerpoint/2010/main" val="1179418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4769A8B8-4836-4783-84B4-8A8D1F30CAAD}" type="slidenum">
              <a:rPr lang="en-SE" smtClean="0"/>
              <a:t>2</a:t>
            </a:fld>
            <a:endParaRPr lang="en-SE"/>
          </a:p>
        </p:txBody>
      </p:sp>
    </p:spTree>
    <p:extLst>
      <p:ext uri="{BB962C8B-B14F-4D97-AF65-F5344CB8AC3E}">
        <p14:creationId xmlns:p14="http://schemas.microsoft.com/office/powerpoint/2010/main" val="3472764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Sodium motive-force</a:t>
            </a:r>
          </a:p>
          <a:p>
            <a:r>
              <a:rPr lang="en-US" dirty="0"/>
              <a:t>Remember about the brackish volume!</a:t>
            </a:r>
            <a:endParaRPr lang="en-SE" dirty="0"/>
          </a:p>
        </p:txBody>
      </p:sp>
      <p:sp>
        <p:nvSpPr>
          <p:cNvPr id="4" name="Slide Number Placeholder 3"/>
          <p:cNvSpPr>
            <a:spLocks noGrp="1"/>
          </p:cNvSpPr>
          <p:nvPr>
            <p:ph type="sldNum" sz="quarter" idx="5"/>
          </p:nvPr>
        </p:nvSpPr>
        <p:spPr/>
        <p:txBody>
          <a:bodyPr/>
          <a:lstStyle/>
          <a:p>
            <a:fld id="{DEC89873-9BA6-41B2-BA9C-C207B514B08A}" type="slidenum">
              <a:rPr lang="en-SE" smtClean="0"/>
              <a:t>3</a:t>
            </a:fld>
            <a:endParaRPr lang="en-SE"/>
          </a:p>
        </p:txBody>
      </p:sp>
    </p:spTree>
    <p:extLst>
      <p:ext uri="{BB962C8B-B14F-4D97-AF65-F5344CB8AC3E}">
        <p14:creationId xmlns:p14="http://schemas.microsoft.com/office/powerpoint/2010/main" val="702003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4769A8B8-4836-4783-84B4-8A8D1F30CAAD}" type="slidenum">
              <a:rPr lang="en-SE" smtClean="0"/>
              <a:t>5</a:t>
            </a:fld>
            <a:endParaRPr lang="en-SE"/>
          </a:p>
        </p:txBody>
      </p:sp>
    </p:spTree>
    <p:extLst>
      <p:ext uri="{BB962C8B-B14F-4D97-AF65-F5344CB8AC3E}">
        <p14:creationId xmlns:p14="http://schemas.microsoft.com/office/powerpoint/2010/main" val="2166261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we look at is beta diversity. How similar are the microbial communities across space in time in the Baltic Sea area? It turns out that, consistent with previous results, bacteria largely follow salinity. However, salinity has a much lower impact on protist communities, despite other factors being at least as </a:t>
            </a:r>
            <a:r>
              <a:rPr lang="en-US" dirty="0" err="1"/>
              <a:t>influencial</a:t>
            </a:r>
            <a:r>
              <a:rPr lang="en-US" dirty="0"/>
              <a:t> as for bacteria.</a:t>
            </a:r>
          </a:p>
          <a:p>
            <a:endParaRPr lang="en-US" dirty="0"/>
          </a:p>
          <a:p>
            <a:r>
              <a:rPr lang="en-US" dirty="0"/>
              <a:t>I will come back to beta diversity more in detail in a moment…</a:t>
            </a:r>
            <a:endParaRPr lang="en-SE" dirty="0"/>
          </a:p>
        </p:txBody>
      </p:sp>
      <p:sp>
        <p:nvSpPr>
          <p:cNvPr id="4" name="Slide Number Placeholder 3"/>
          <p:cNvSpPr>
            <a:spLocks noGrp="1"/>
          </p:cNvSpPr>
          <p:nvPr>
            <p:ph type="sldNum" sz="quarter" idx="5"/>
          </p:nvPr>
        </p:nvSpPr>
        <p:spPr/>
        <p:txBody>
          <a:bodyPr/>
          <a:lstStyle/>
          <a:p>
            <a:fld id="{DEC89873-9BA6-41B2-BA9C-C207B514B08A}" type="slidenum">
              <a:rPr lang="en-SE" smtClean="0"/>
              <a:t>10</a:t>
            </a:fld>
            <a:endParaRPr lang="en-SE"/>
          </a:p>
        </p:txBody>
      </p:sp>
    </p:spTree>
    <p:extLst>
      <p:ext uri="{BB962C8B-B14F-4D97-AF65-F5344CB8AC3E}">
        <p14:creationId xmlns:p14="http://schemas.microsoft.com/office/powerpoint/2010/main" val="1989256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across the salinity barrier between the Baltic Sea and the Kattegat-Skagerrak, we have seen bigger changes in beta diversity for bacteria, but across the same barrier, protist alpha diversity changed more. Does that mean that abundant bacteria and rare protists are the groups most affected by salinity? Not at all! Across abundance and occupancy values, it was protists that were more likely to cross the salinity barrier, both based on raw data and a Bayesian model.</a:t>
            </a:r>
            <a:br>
              <a:rPr lang="en-US" dirty="0"/>
            </a:br>
            <a:br>
              <a:rPr lang="en-US" dirty="0"/>
            </a:br>
            <a:r>
              <a:rPr lang="en-US" dirty="0"/>
              <a:t>Therefore, both in terms of community composition and the present taxa, salinity affected bacteria more than protists. The remaining question is…</a:t>
            </a:r>
            <a:endParaRPr lang="en-SE" dirty="0"/>
          </a:p>
        </p:txBody>
      </p:sp>
      <p:sp>
        <p:nvSpPr>
          <p:cNvPr id="4" name="Slide Number Placeholder 3"/>
          <p:cNvSpPr>
            <a:spLocks noGrp="1"/>
          </p:cNvSpPr>
          <p:nvPr>
            <p:ph type="sldNum" sz="quarter" idx="5"/>
          </p:nvPr>
        </p:nvSpPr>
        <p:spPr/>
        <p:txBody>
          <a:bodyPr/>
          <a:lstStyle/>
          <a:p>
            <a:fld id="{DEC89873-9BA6-41B2-BA9C-C207B514B08A}" type="slidenum">
              <a:rPr lang="en-SE" smtClean="0"/>
              <a:t>11</a:t>
            </a:fld>
            <a:endParaRPr lang="en-SE"/>
          </a:p>
        </p:txBody>
      </p:sp>
    </p:spTree>
    <p:extLst>
      <p:ext uri="{BB962C8B-B14F-4D97-AF65-F5344CB8AC3E}">
        <p14:creationId xmlns:p14="http://schemas.microsoft.com/office/powerpoint/2010/main" val="1887210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allows us to move into alpha diversity. How many lowest-level taxa – called </a:t>
            </a:r>
            <a:r>
              <a:rPr lang="en-US" dirty="0" err="1"/>
              <a:t>dbOTUs</a:t>
            </a:r>
            <a:r>
              <a:rPr lang="en-US" dirty="0"/>
              <a:t> in this case – could we find in a sample? For bacteria, if we just run linear correlation, dissolved inorganic nitrogen by far correlated best with alpha diversity. And we can see that this corresponded to seasonal variation rather than stable differences between the regions (so, each line on this graph is a rolling mean for a region). But was DIN really causing this seasonal </a:t>
            </a:r>
            <a:r>
              <a:rPr lang="en-US" dirty="0" err="1"/>
              <a:t>vartiation</a:t>
            </a:r>
            <a:r>
              <a:rPr lang="en-US" dirty="0"/>
              <a:t>?</a:t>
            </a:r>
            <a:endParaRPr lang="en-SE" dirty="0"/>
          </a:p>
        </p:txBody>
      </p:sp>
      <p:sp>
        <p:nvSpPr>
          <p:cNvPr id="4" name="Slide Number Placeholder 3"/>
          <p:cNvSpPr>
            <a:spLocks noGrp="1"/>
          </p:cNvSpPr>
          <p:nvPr>
            <p:ph type="sldNum" sz="quarter" idx="5"/>
          </p:nvPr>
        </p:nvSpPr>
        <p:spPr/>
        <p:txBody>
          <a:bodyPr/>
          <a:lstStyle/>
          <a:p>
            <a:fld id="{DEC89873-9BA6-41B2-BA9C-C207B514B08A}" type="slidenum">
              <a:rPr lang="en-SE" smtClean="0"/>
              <a:t>12</a:t>
            </a:fld>
            <a:endParaRPr lang="en-SE"/>
          </a:p>
        </p:txBody>
      </p:sp>
    </p:spTree>
    <p:extLst>
      <p:ext uri="{BB962C8B-B14F-4D97-AF65-F5344CB8AC3E}">
        <p14:creationId xmlns:p14="http://schemas.microsoft.com/office/powerpoint/2010/main" val="3749449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well-discussed confounding factor would be convective mixing, the idea being that it brings extra taxa to the surface from deeper waters. To test that, we used data from yet another previous paper, where they did winter and summer transects with depth profiling. And what we get is that the proportion of deepwater taxa from the previous study found in our surface water samples correlates with alpha diversity much better than any of the physicochemical factors we assessed. What is more, once we correct for the presence of deepwater taxa, the DIN no longer associates with bacterial alpha diversity.</a:t>
            </a:r>
            <a:endParaRPr lang="en-SE" dirty="0"/>
          </a:p>
        </p:txBody>
      </p:sp>
      <p:sp>
        <p:nvSpPr>
          <p:cNvPr id="4" name="Slide Number Placeholder 3"/>
          <p:cNvSpPr>
            <a:spLocks noGrp="1"/>
          </p:cNvSpPr>
          <p:nvPr>
            <p:ph type="sldNum" sz="quarter" idx="5"/>
          </p:nvPr>
        </p:nvSpPr>
        <p:spPr/>
        <p:txBody>
          <a:bodyPr/>
          <a:lstStyle/>
          <a:p>
            <a:fld id="{DEC89873-9BA6-41B2-BA9C-C207B514B08A}" type="slidenum">
              <a:rPr lang="en-SE" smtClean="0"/>
              <a:t>13</a:t>
            </a:fld>
            <a:endParaRPr lang="en-SE"/>
          </a:p>
        </p:txBody>
      </p:sp>
    </p:spTree>
    <p:extLst>
      <p:ext uri="{BB962C8B-B14F-4D97-AF65-F5344CB8AC3E}">
        <p14:creationId xmlns:p14="http://schemas.microsoft.com/office/powerpoint/2010/main" val="1479506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protists? Here, the main pattern was geographic and followed the salinity gradient, with the most saline Kattegat and Skagerrak also being the most diverse regions.</a:t>
            </a:r>
            <a:br>
              <a:rPr lang="en-US" dirty="0"/>
            </a:br>
            <a:br>
              <a:rPr lang="en-US" dirty="0"/>
            </a:br>
            <a:r>
              <a:rPr lang="en-US" dirty="0"/>
              <a:t>Now, this is analogous to the diversity patterns for many animal groups, and we propose an analogous explanation. That is, many marine species adapted to the environment in Kattegat-Skagerrak but fewer to the conditions further down along the salinity gradient in the Baltic Sea. At the same time, the number of adapting marine species was larger than that of freshwater species. Whether this is actually the case, further research will show.</a:t>
            </a:r>
            <a:endParaRPr lang="en-SE" dirty="0"/>
          </a:p>
        </p:txBody>
      </p:sp>
      <p:sp>
        <p:nvSpPr>
          <p:cNvPr id="4" name="Slide Number Placeholder 3"/>
          <p:cNvSpPr>
            <a:spLocks noGrp="1"/>
          </p:cNvSpPr>
          <p:nvPr>
            <p:ph type="sldNum" sz="quarter" idx="5"/>
          </p:nvPr>
        </p:nvSpPr>
        <p:spPr/>
        <p:txBody>
          <a:bodyPr/>
          <a:lstStyle/>
          <a:p>
            <a:fld id="{DEC89873-9BA6-41B2-BA9C-C207B514B08A}" type="slidenum">
              <a:rPr lang="en-SE" smtClean="0"/>
              <a:t>14</a:t>
            </a:fld>
            <a:endParaRPr lang="en-SE"/>
          </a:p>
        </p:txBody>
      </p:sp>
    </p:spTree>
    <p:extLst>
      <p:ext uri="{BB962C8B-B14F-4D97-AF65-F5344CB8AC3E}">
        <p14:creationId xmlns:p14="http://schemas.microsoft.com/office/powerpoint/2010/main" val="3303415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5334E-D97F-F99B-14D7-2743114E0B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E"/>
          </a:p>
        </p:txBody>
      </p:sp>
      <p:sp>
        <p:nvSpPr>
          <p:cNvPr id="3" name="Subtitle 2">
            <a:extLst>
              <a:ext uri="{FF2B5EF4-FFF2-40B4-BE49-F238E27FC236}">
                <a16:creationId xmlns:a16="http://schemas.microsoft.com/office/drawing/2014/main" id="{3FBD52EF-98DC-9847-5570-A1E8EB1F70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E"/>
          </a:p>
        </p:txBody>
      </p:sp>
      <p:sp>
        <p:nvSpPr>
          <p:cNvPr id="4" name="Date Placeholder 3">
            <a:extLst>
              <a:ext uri="{FF2B5EF4-FFF2-40B4-BE49-F238E27FC236}">
                <a16:creationId xmlns:a16="http://schemas.microsoft.com/office/drawing/2014/main" id="{E1CA2030-9EC4-E3EF-06DB-64B8E3BEEC86}"/>
              </a:ext>
            </a:extLst>
          </p:cNvPr>
          <p:cNvSpPr>
            <a:spLocks noGrp="1"/>
          </p:cNvSpPr>
          <p:nvPr>
            <p:ph type="dt" sz="half" idx="10"/>
          </p:nvPr>
        </p:nvSpPr>
        <p:spPr/>
        <p:txBody>
          <a:bodyPr/>
          <a:lstStyle/>
          <a:p>
            <a:fld id="{9CC30B90-DB0F-400B-B025-AB1160CAF634}" type="datetimeFigureOut">
              <a:rPr lang="en-SE" smtClean="0"/>
              <a:t>2025-04-08</a:t>
            </a:fld>
            <a:endParaRPr lang="en-SE"/>
          </a:p>
        </p:txBody>
      </p:sp>
      <p:sp>
        <p:nvSpPr>
          <p:cNvPr id="5" name="Footer Placeholder 4">
            <a:extLst>
              <a:ext uri="{FF2B5EF4-FFF2-40B4-BE49-F238E27FC236}">
                <a16:creationId xmlns:a16="http://schemas.microsoft.com/office/drawing/2014/main" id="{C159BDF5-BD40-119F-29D2-F2B93A1582F5}"/>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F408E59E-E125-45A0-D039-D14E445C1938}"/>
              </a:ext>
            </a:extLst>
          </p:cNvPr>
          <p:cNvSpPr>
            <a:spLocks noGrp="1"/>
          </p:cNvSpPr>
          <p:nvPr>
            <p:ph type="sldNum" sz="quarter" idx="12"/>
          </p:nvPr>
        </p:nvSpPr>
        <p:spPr/>
        <p:txBody>
          <a:bodyPr/>
          <a:lstStyle/>
          <a:p>
            <a:fld id="{CEBD1BFA-1441-46B3-BB40-168920E7CED3}" type="slidenum">
              <a:rPr lang="en-SE" smtClean="0"/>
              <a:t>‹#›</a:t>
            </a:fld>
            <a:endParaRPr lang="en-SE"/>
          </a:p>
        </p:txBody>
      </p:sp>
    </p:spTree>
    <p:extLst>
      <p:ext uri="{BB962C8B-B14F-4D97-AF65-F5344CB8AC3E}">
        <p14:creationId xmlns:p14="http://schemas.microsoft.com/office/powerpoint/2010/main" val="373069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0E2B-2DB6-9828-397A-7338C0432FD9}"/>
              </a:ext>
            </a:extLst>
          </p:cNvPr>
          <p:cNvSpPr>
            <a:spLocks noGrp="1"/>
          </p:cNvSpPr>
          <p:nvPr>
            <p:ph type="title"/>
          </p:nvPr>
        </p:nvSpPr>
        <p:spPr/>
        <p:txBody>
          <a:bodyPr/>
          <a:lstStyle/>
          <a:p>
            <a:r>
              <a:rPr lang="en-US"/>
              <a:t>Click to edit Master title style</a:t>
            </a:r>
            <a:endParaRPr lang="en-SE"/>
          </a:p>
        </p:txBody>
      </p:sp>
      <p:sp>
        <p:nvSpPr>
          <p:cNvPr id="3" name="Vertical Text Placeholder 2">
            <a:extLst>
              <a:ext uri="{FF2B5EF4-FFF2-40B4-BE49-F238E27FC236}">
                <a16:creationId xmlns:a16="http://schemas.microsoft.com/office/drawing/2014/main" id="{B7EAA598-CD9D-284D-858A-A8FA1AFC7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BA064A30-202C-D103-D6AE-D2C267F6F2E8}"/>
              </a:ext>
            </a:extLst>
          </p:cNvPr>
          <p:cNvSpPr>
            <a:spLocks noGrp="1"/>
          </p:cNvSpPr>
          <p:nvPr>
            <p:ph type="dt" sz="half" idx="10"/>
          </p:nvPr>
        </p:nvSpPr>
        <p:spPr/>
        <p:txBody>
          <a:bodyPr/>
          <a:lstStyle/>
          <a:p>
            <a:fld id="{9CC30B90-DB0F-400B-B025-AB1160CAF634}" type="datetimeFigureOut">
              <a:rPr lang="en-SE" smtClean="0"/>
              <a:t>2025-04-08</a:t>
            </a:fld>
            <a:endParaRPr lang="en-SE"/>
          </a:p>
        </p:txBody>
      </p:sp>
      <p:sp>
        <p:nvSpPr>
          <p:cNvPr id="5" name="Footer Placeholder 4">
            <a:extLst>
              <a:ext uri="{FF2B5EF4-FFF2-40B4-BE49-F238E27FC236}">
                <a16:creationId xmlns:a16="http://schemas.microsoft.com/office/drawing/2014/main" id="{8AE31AFE-DF23-50EE-8E51-BBDD7B464811}"/>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66D10C2D-646C-B6A0-84A7-4930337BC48A}"/>
              </a:ext>
            </a:extLst>
          </p:cNvPr>
          <p:cNvSpPr>
            <a:spLocks noGrp="1"/>
          </p:cNvSpPr>
          <p:nvPr>
            <p:ph type="sldNum" sz="quarter" idx="12"/>
          </p:nvPr>
        </p:nvSpPr>
        <p:spPr/>
        <p:txBody>
          <a:bodyPr/>
          <a:lstStyle/>
          <a:p>
            <a:fld id="{CEBD1BFA-1441-46B3-BB40-168920E7CED3}" type="slidenum">
              <a:rPr lang="en-SE" smtClean="0"/>
              <a:t>‹#›</a:t>
            </a:fld>
            <a:endParaRPr lang="en-SE"/>
          </a:p>
        </p:txBody>
      </p:sp>
    </p:spTree>
    <p:extLst>
      <p:ext uri="{BB962C8B-B14F-4D97-AF65-F5344CB8AC3E}">
        <p14:creationId xmlns:p14="http://schemas.microsoft.com/office/powerpoint/2010/main" val="1144384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993ABC-5730-F4AF-EF61-A1EC0662D8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E"/>
          </a:p>
        </p:txBody>
      </p:sp>
      <p:sp>
        <p:nvSpPr>
          <p:cNvPr id="3" name="Vertical Text Placeholder 2">
            <a:extLst>
              <a:ext uri="{FF2B5EF4-FFF2-40B4-BE49-F238E27FC236}">
                <a16:creationId xmlns:a16="http://schemas.microsoft.com/office/drawing/2014/main" id="{F173333A-46CB-66B6-F9EE-CED2C9300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EAA48120-539B-FF14-6C0B-92F270032AE1}"/>
              </a:ext>
            </a:extLst>
          </p:cNvPr>
          <p:cNvSpPr>
            <a:spLocks noGrp="1"/>
          </p:cNvSpPr>
          <p:nvPr>
            <p:ph type="dt" sz="half" idx="10"/>
          </p:nvPr>
        </p:nvSpPr>
        <p:spPr/>
        <p:txBody>
          <a:bodyPr/>
          <a:lstStyle/>
          <a:p>
            <a:fld id="{9CC30B90-DB0F-400B-B025-AB1160CAF634}" type="datetimeFigureOut">
              <a:rPr lang="en-SE" smtClean="0"/>
              <a:t>2025-04-08</a:t>
            </a:fld>
            <a:endParaRPr lang="en-SE"/>
          </a:p>
        </p:txBody>
      </p:sp>
      <p:sp>
        <p:nvSpPr>
          <p:cNvPr id="5" name="Footer Placeholder 4">
            <a:extLst>
              <a:ext uri="{FF2B5EF4-FFF2-40B4-BE49-F238E27FC236}">
                <a16:creationId xmlns:a16="http://schemas.microsoft.com/office/drawing/2014/main" id="{F608CC04-F113-3EDD-D703-C80BA660E8D9}"/>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4E622204-E380-CA04-4807-DE17FC40FC2D}"/>
              </a:ext>
            </a:extLst>
          </p:cNvPr>
          <p:cNvSpPr>
            <a:spLocks noGrp="1"/>
          </p:cNvSpPr>
          <p:nvPr>
            <p:ph type="sldNum" sz="quarter" idx="12"/>
          </p:nvPr>
        </p:nvSpPr>
        <p:spPr/>
        <p:txBody>
          <a:bodyPr/>
          <a:lstStyle/>
          <a:p>
            <a:fld id="{CEBD1BFA-1441-46B3-BB40-168920E7CED3}" type="slidenum">
              <a:rPr lang="en-SE" smtClean="0"/>
              <a:t>‹#›</a:t>
            </a:fld>
            <a:endParaRPr lang="en-SE"/>
          </a:p>
        </p:txBody>
      </p:sp>
    </p:spTree>
    <p:extLst>
      <p:ext uri="{BB962C8B-B14F-4D97-AF65-F5344CB8AC3E}">
        <p14:creationId xmlns:p14="http://schemas.microsoft.com/office/powerpoint/2010/main" val="3043203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D627F-466E-0A71-41E5-220B052B9DBC}"/>
              </a:ext>
            </a:extLst>
          </p:cNvPr>
          <p:cNvSpPr>
            <a:spLocks noGrp="1"/>
          </p:cNvSpPr>
          <p:nvPr>
            <p:ph type="title"/>
          </p:nvPr>
        </p:nvSpPr>
        <p:spPr/>
        <p:txBody>
          <a:bodyPr/>
          <a:lstStyle/>
          <a:p>
            <a:r>
              <a:rPr lang="en-US"/>
              <a:t>Click to edit Master title style</a:t>
            </a:r>
            <a:endParaRPr lang="en-SE"/>
          </a:p>
        </p:txBody>
      </p:sp>
      <p:sp>
        <p:nvSpPr>
          <p:cNvPr id="3" name="Content Placeholder 2">
            <a:extLst>
              <a:ext uri="{FF2B5EF4-FFF2-40B4-BE49-F238E27FC236}">
                <a16:creationId xmlns:a16="http://schemas.microsoft.com/office/drawing/2014/main" id="{632A5740-235D-17F4-E19C-6BD7662E7D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3510BC74-CD0F-FC32-D8E6-4956B9D3428E}"/>
              </a:ext>
            </a:extLst>
          </p:cNvPr>
          <p:cNvSpPr>
            <a:spLocks noGrp="1"/>
          </p:cNvSpPr>
          <p:nvPr>
            <p:ph type="dt" sz="half" idx="10"/>
          </p:nvPr>
        </p:nvSpPr>
        <p:spPr/>
        <p:txBody>
          <a:bodyPr/>
          <a:lstStyle/>
          <a:p>
            <a:fld id="{9CC30B90-DB0F-400B-B025-AB1160CAF634}" type="datetimeFigureOut">
              <a:rPr lang="en-SE" smtClean="0"/>
              <a:t>2025-04-08</a:t>
            </a:fld>
            <a:endParaRPr lang="en-SE"/>
          </a:p>
        </p:txBody>
      </p:sp>
      <p:sp>
        <p:nvSpPr>
          <p:cNvPr id="5" name="Footer Placeholder 4">
            <a:extLst>
              <a:ext uri="{FF2B5EF4-FFF2-40B4-BE49-F238E27FC236}">
                <a16:creationId xmlns:a16="http://schemas.microsoft.com/office/drawing/2014/main" id="{34DC8B81-6EBE-7CB9-E931-802F1AA1DAB0}"/>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79EA901D-3228-9EB1-EE86-3745C115DCB7}"/>
              </a:ext>
            </a:extLst>
          </p:cNvPr>
          <p:cNvSpPr>
            <a:spLocks noGrp="1"/>
          </p:cNvSpPr>
          <p:nvPr>
            <p:ph type="sldNum" sz="quarter" idx="12"/>
          </p:nvPr>
        </p:nvSpPr>
        <p:spPr/>
        <p:txBody>
          <a:bodyPr/>
          <a:lstStyle/>
          <a:p>
            <a:fld id="{CEBD1BFA-1441-46B3-BB40-168920E7CED3}" type="slidenum">
              <a:rPr lang="en-SE" smtClean="0"/>
              <a:t>‹#›</a:t>
            </a:fld>
            <a:endParaRPr lang="en-SE"/>
          </a:p>
        </p:txBody>
      </p:sp>
    </p:spTree>
    <p:extLst>
      <p:ext uri="{BB962C8B-B14F-4D97-AF65-F5344CB8AC3E}">
        <p14:creationId xmlns:p14="http://schemas.microsoft.com/office/powerpoint/2010/main" val="3708944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76D58-C85A-DDE6-75D3-0C6C3C4DE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E"/>
          </a:p>
        </p:txBody>
      </p:sp>
      <p:sp>
        <p:nvSpPr>
          <p:cNvPr id="3" name="Text Placeholder 2">
            <a:extLst>
              <a:ext uri="{FF2B5EF4-FFF2-40B4-BE49-F238E27FC236}">
                <a16:creationId xmlns:a16="http://schemas.microsoft.com/office/drawing/2014/main" id="{74F9BBC5-3A58-4917-B0AB-4D730CC30A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3878A9-DE3A-57FD-E2FA-E28B3CC8D575}"/>
              </a:ext>
            </a:extLst>
          </p:cNvPr>
          <p:cNvSpPr>
            <a:spLocks noGrp="1"/>
          </p:cNvSpPr>
          <p:nvPr>
            <p:ph type="dt" sz="half" idx="10"/>
          </p:nvPr>
        </p:nvSpPr>
        <p:spPr/>
        <p:txBody>
          <a:bodyPr/>
          <a:lstStyle/>
          <a:p>
            <a:fld id="{9CC30B90-DB0F-400B-B025-AB1160CAF634}" type="datetimeFigureOut">
              <a:rPr lang="en-SE" smtClean="0"/>
              <a:t>2025-04-08</a:t>
            </a:fld>
            <a:endParaRPr lang="en-SE"/>
          </a:p>
        </p:txBody>
      </p:sp>
      <p:sp>
        <p:nvSpPr>
          <p:cNvPr id="5" name="Footer Placeholder 4">
            <a:extLst>
              <a:ext uri="{FF2B5EF4-FFF2-40B4-BE49-F238E27FC236}">
                <a16:creationId xmlns:a16="http://schemas.microsoft.com/office/drawing/2014/main" id="{15CC87D5-FBE8-9A65-BB9B-AC9D98F189AC}"/>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D93BA48B-22A5-994E-FF5C-503D58B3E1A7}"/>
              </a:ext>
            </a:extLst>
          </p:cNvPr>
          <p:cNvSpPr>
            <a:spLocks noGrp="1"/>
          </p:cNvSpPr>
          <p:nvPr>
            <p:ph type="sldNum" sz="quarter" idx="12"/>
          </p:nvPr>
        </p:nvSpPr>
        <p:spPr/>
        <p:txBody>
          <a:bodyPr/>
          <a:lstStyle/>
          <a:p>
            <a:fld id="{CEBD1BFA-1441-46B3-BB40-168920E7CED3}" type="slidenum">
              <a:rPr lang="en-SE" smtClean="0"/>
              <a:t>‹#›</a:t>
            </a:fld>
            <a:endParaRPr lang="en-SE"/>
          </a:p>
        </p:txBody>
      </p:sp>
    </p:spTree>
    <p:extLst>
      <p:ext uri="{BB962C8B-B14F-4D97-AF65-F5344CB8AC3E}">
        <p14:creationId xmlns:p14="http://schemas.microsoft.com/office/powerpoint/2010/main" val="3475366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AD78C-B734-88C6-BA62-66939CD3D672}"/>
              </a:ext>
            </a:extLst>
          </p:cNvPr>
          <p:cNvSpPr>
            <a:spLocks noGrp="1"/>
          </p:cNvSpPr>
          <p:nvPr>
            <p:ph type="title"/>
          </p:nvPr>
        </p:nvSpPr>
        <p:spPr/>
        <p:txBody>
          <a:bodyPr/>
          <a:lstStyle/>
          <a:p>
            <a:r>
              <a:rPr lang="en-US"/>
              <a:t>Click to edit Master title style</a:t>
            </a:r>
            <a:endParaRPr lang="en-SE"/>
          </a:p>
        </p:txBody>
      </p:sp>
      <p:sp>
        <p:nvSpPr>
          <p:cNvPr id="3" name="Content Placeholder 2">
            <a:extLst>
              <a:ext uri="{FF2B5EF4-FFF2-40B4-BE49-F238E27FC236}">
                <a16:creationId xmlns:a16="http://schemas.microsoft.com/office/drawing/2014/main" id="{DCD3A3D9-968E-D409-76F4-F674DF6AD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Content Placeholder 3">
            <a:extLst>
              <a:ext uri="{FF2B5EF4-FFF2-40B4-BE49-F238E27FC236}">
                <a16:creationId xmlns:a16="http://schemas.microsoft.com/office/drawing/2014/main" id="{88D17DC0-F504-2425-8399-1732FD4948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5" name="Date Placeholder 4">
            <a:extLst>
              <a:ext uri="{FF2B5EF4-FFF2-40B4-BE49-F238E27FC236}">
                <a16:creationId xmlns:a16="http://schemas.microsoft.com/office/drawing/2014/main" id="{ED0A589B-BDDF-E726-48F2-3006E4139306}"/>
              </a:ext>
            </a:extLst>
          </p:cNvPr>
          <p:cNvSpPr>
            <a:spLocks noGrp="1"/>
          </p:cNvSpPr>
          <p:nvPr>
            <p:ph type="dt" sz="half" idx="10"/>
          </p:nvPr>
        </p:nvSpPr>
        <p:spPr/>
        <p:txBody>
          <a:bodyPr/>
          <a:lstStyle/>
          <a:p>
            <a:fld id="{9CC30B90-DB0F-400B-B025-AB1160CAF634}" type="datetimeFigureOut">
              <a:rPr lang="en-SE" smtClean="0"/>
              <a:t>2025-04-08</a:t>
            </a:fld>
            <a:endParaRPr lang="en-SE"/>
          </a:p>
        </p:txBody>
      </p:sp>
      <p:sp>
        <p:nvSpPr>
          <p:cNvPr id="6" name="Footer Placeholder 5">
            <a:extLst>
              <a:ext uri="{FF2B5EF4-FFF2-40B4-BE49-F238E27FC236}">
                <a16:creationId xmlns:a16="http://schemas.microsoft.com/office/drawing/2014/main" id="{5F4B538E-0F78-1B9D-B49A-01FE93362884}"/>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A9075F56-DEF9-A054-35FC-1878F2241618}"/>
              </a:ext>
            </a:extLst>
          </p:cNvPr>
          <p:cNvSpPr>
            <a:spLocks noGrp="1"/>
          </p:cNvSpPr>
          <p:nvPr>
            <p:ph type="sldNum" sz="quarter" idx="12"/>
          </p:nvPr>
        </p:nvSpPr>
        <p:spPr/>
        <p:txBody>
          <a:bodyPr/>
          <a:lstStyle/>
          <a:p>
            <a:fld id="{CEBD1BFA-1441-46B3-BB40-168920E7CED3}" type="slidenum">
              <a:rPr lang="en-SE" smtClean="0"/>
              <a:t>‹#›</a:t>
            </a:fld>
            <a:endParaRPr lang="en-SE"/>
          </a:p>
        </p:txBody>
      </p:sp>
    </p:spTree>
    <p:extLst>
      <p:ext uri="{BB962C8B-B14F-4D97-AF65-F5344CB8AC3E}">
        <p14:creationId xmlns:p14="http://schemas.microsoft.com/office/powerpoint/2010/main" val="2493800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A36AE-D48F-36E5-7023-CDBA73D94526}"/>
              </a:ext>
            </a:extLst>
          </p:cNvPr>
          <p:cNvSpPr>
            <a:spLocks noGrp="1"/>
          </p:cNvSpPr>
          <p:nvPr>
            <p:ph type="title"/>
          </p:nvPr>
        </p:nvSpPr>
        <p:spPr>
          <a:xfrm>
            <a:off x="839788" y="365125"/>
            <a:ext cx="10515600" cy="1325563"/>
          </a:xfrm>
        </p:spPr>
        <p:txBody>
          <a:bodyPr/>
          <a:lstStyle/>
          <a:p>
            <a:r>
              <a:rPr lang="en-US"/>
              <a:t>Click to edit Master title style</a:t>
            </a:r>
            <a:endParaRPr lang="en-SE"/>
          </a:p>
        </p:txBody>
      </p:sp>
      <p:sp>
        <p:nvSpPr>
          <p:cNvPr id="3" name="Text Placeholder 2">
            <a:extLst>
              <a:ext uri="{FF2B5EF4-FFF2-40B4-BE49-F238E27FC236}">
                <a16:creationId xmlns:a16="http://schemas.microsoft.com/office/drawing/2014/main" id="{AAC80145-EF29-EE07-5F5E-5CC6D3A088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4201E-EE73-DFF9-B95A-17BEB315F8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5" name="Text Placeholder 4">
            <a:extLst>
              <a:ext uri="{FF2B5EF4-FFF2-40B4-BE49-F238E27FC236}">
                <a16:creationId xmlns:a16="http://schemas.microsoft.com/office/drawing/2014/main" id="{8E822B5D-7A4F-3003-4269-697D02BA6F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5A1D11-BB7F-1D95-87EE-766C76235F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7" name="Date Placeholder 6">
            <a:extLst>
              <a:ext uri="{FF2B5EF4-FFF2-40B4-BE49-F238E27FC236}">
                <a16:creationId xmlns:a16="http://schemas.microsoft.com/office/drawing/2014/main" id="{4D526796-D550-F5CD-B1BE-1AFAD2206921}"/>
              </a:ext>
            </a:extLst>
          </p:cNvPr>
          <p:cNvSpPr>
            <a:spLocks noGrp="1"/>
          </p:cNvSpPr>
          <p:nvPr>
            <p:ph type="dt" sz="half" idx="10"/>
          </p:nvPr>
        </p:nvSpPr>
        <p:spPr/>
        <p:txBody>
          <a:bodyPr/>
          <a:lstStyle/>
          <a:p>
            <a:fld id="{9CC30B90-DB0F-400B-B025-AB1160CAF634}" type="datetimeFigureOut">
              <a:rPr lang="en-SE" smtClean="0"/>
              <a:t>2025-04-08</a:t>
            </a:fld>
            <a:endParaRPr lang="en-SE"/>
          </a:p>
        </p:txBody>
      </p:sp>
      <p:sp>
        <p:nvSpPr>
          <p:cNvPr id="8" name="Footer Placeholder 7">
            <a:extLst>
              <a:ext uri="{FF2B5EF4-FFF2-40B4-BE49-F238E27FC236}">
                <a16:creationId xmlns:a16="http://schemas.microsoft.com/office/drawing/2014/main" id="{2A32069E-5C9B-36EA-A1FE-B40B60EB0956}"/>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090F4D35-7F59-C6EB-9EDD-E9366994525C}"/>
              </a:ext>
            </a:extLst>
          </p:cNvPr>
          <p:cNvSpPr>
            <a:spLocks noGrp="1"/>
          </p:cNvSpPr>
          <p:nvPr>
            <p:ph type="sldNum" sz="quarter" idx="12"/>
          </p:nvPr>
        </p:nvSpPr>
        <p:spPr/>
        <p:txBody>
          <a:bodyPr/>
          <a:lstStyle/>
          <a:p>
            <a:fld id="{CEBD1BFA-1441-46B3-BB40-168920E7CED3}" type="slidenum">
              <a:rPr lang="en-SE" smtClean="0"/>
              <a:t>‹#›</a:t>
            </a:fld>
            <a:endParaRPr lang="en-SE"/>
          </a:p>
        </p:txBody>
      </p:sp>
    </p:spTree>
    <p:extLst>
      <p:ext uri="{BB962C8B-B14F-4D97-AF65-F5344CB8AC3E}">
        <p14:creationId xmlns:p14="http://schemas.microsoft.com/office/powerpoint/2010/main" val="4149350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8181C-7E36-E7CA-4806-4336DFC8159B}"/>
              </a:ext>
            </a:extLst>
          </p:cNvPr>
          <p:cNvSpPr>
            <a:spLocks noGrp="1"/>
          </p:cNvSpPr>
          <p:nvPr>
            <p:ph type="title"/>
          </p:nvPr>
        </p:nvSpPr>
        <p:spPr/>
        <p:txBody>
          <a:bodyPr/>
          <a:lstStyle/>
          <a:p>
            <a:r>
              <a:rPr lang="en-US"/>
              <a:t>Click to edit Master title style</a:t>
            </a:r>
            <a:endParaRPr lang="en-SE"/>
          </a:p>
        </p:txBody>
      </p:sp>
      <p:sp>
        <p:nvSpPr>
          <p:cNvPr id="3" name="Date Placeholder 2">
            <a:extLst>
              <a:ext uri="{FF2B5EF4-FFF2-40B4-BE49-F238E27FC236}">
                <a16:creationId xmlns:a16="http://schemas.microsoft.com/office/drawing/2014/main" id="{EDD55753-9B3A-D09B-5C92-5B8EE83114C3}"/>
              </a:ext>
            </a:extLst>
          </p:cNvPr>
          <p:cNvSpPr>
            <a:spLocks noGrp="1"/>
          </p:cNvSpPr>
          <p:nvPr>
            <p:ph type="dt" sz="half" idx="10"/>
          </p:nvPr>
        </p:nvSpPr>
        <p:spPr/>
        <p:txBody>
          <a:bodyPr/>
          <a:lstStyle/>
          <a:p>
            <a:fld id="{9CC30B90-DB0F-400B-B025-AB1160CAF634}" type="datetimeFigureOut">
              <a:rPr lang="en-SE" smtClean="0"/>
              <a:t>2025-04-08</a:t>
            </a:fld>
            <a:endParaRPr lang="en-SE"/>
          </a:p>
        </p:txBody>
      </p:sp>
      <p:sp>
        <p:nvSpPr>
          <p:cNvPr id="4" name="Footer Placeholder 3">
            <a:extLst>
              <a:ext uri="{FF2B5EF4-FFF2-40B4-BE49-F238E27FC236}">
                <a16:creationId xmlns:a16="http://schemas.microsoft.com/office/drawing/2014/main" id="{16587BD8-DB20-5357-D1D2-4600015A2A33}"/>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F776FCB7-079D-DA26-5BDD-689BDDB8E29C}"/>
              </a:ext>
            </a:extLst>
          </p:cNvPr>
          <p:cNvSpPr>
            <a:spLocks noGrp="1"/>
          </p:cNvSpPr>
          <p:nvPr>
            <p:ph type="sldNum" sz="quarter" idx="12"/>
          </p:nvPr>
        </p:nvSpPr>
        <p:spPr/>
        <p:txBody>
          <a:bodyPr/>
          <a:lstStyle/>
          <a:p>
            <a:fld id="{CEBD1BFA-1441-46B3-BB40-168920E7CED3}" type="slidenum">
              <a:rPr lang="en-SE" smtClean="0"/>
              <a:t>‹#›</a:t>
            </a:fld>
            <a:endParaRPr lang="en-SE"/>
          </a:p>
        </p:txBody>
      </p:sp>
    </p:spTree>
    <p:extLst>
      <p:ext uri="{BB962C8B-B14F-4D97-AF65-F5344CB8AC3E}">
        <p14:creationId xmlns:p14="http://schemas.microsoft.com/office/powerpoint/2010/main" val="370317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68F7B0-2DD6-CE91-D607-F228CB74DD69}"/>
              </a:ext>
            </a:extLst>
          </p:cNvPr>
          <p:cNvSpPr>
            <a:spLocks noGrp="1"/>
          </p:cNvSpPr>
          <p:nvPr>
            <p:ph type="dt" sz="half" idx="10"/>
          </p:nvPr>
        </p:nvSpPr>
        <p:spPr/>
        <p:txBody>
          <a:bodyPr/>
          <a:lstStyle/>
          <a:p>
            <a:fld id="{9CC30B90-DB0F-400B-B025-AB1160CAF634}" type="datetimeFigureOut">
              <a:rPr lang="en-SE" smtClean="0"/>
              <a:t>2025-04-08</a:t>
            </a:fld>
            <a:endParaRPr lang="en-SE"/>
          </a:p>
        </p:txBody>
      </p:sp>
      <p:sp>
        <p:nvSpPr>
          <p:cNvPr id="3" name="Footer Placeholder 2">
            <a:extLst>
              <a:ext uri="{FF2B5EF4-FFF2-40B4-BE49-F238E27FC236}">
                <a16:creationId xmlns:a16="http://schemas.microsoft.com/office/drawing/2014/main" id="{BAF12EBA-BE14-CA18-3994-E57B91A27076}"/>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00FDD408-98AE-6CFF-A1F0-563F6B73D400}"/>
              </a:ext>
            </a:extLst>
          </p:cNvPr>
          <p:cNvSpPr>
            <a:spLocks noGrp="1"/>
          </p:cNvSpPr>
          <p:nvPr>
            <p:ph type="sldNum" sz="quarter" idx="12"/>
          </p:nvPr>
        </p:nvSpPr>
        <p:spPr/>
        <p:txBody>
          <a:bodyPr/>
          <a:lstStyle/>
          <a:p>
            <a:fld id="{CEBD1BFA-1441-46B3-BB40-168920E7CED3}" type="slidenum">
              <a:rPr lang="en-SE" smtClean="0"/>
              <a:t>‹#›</a:t>
            </a:fld>
            <a:endParaRPr lang="en-SE"/>
          </a:p>
        </p:txBody>
      </p:sp>
    </p:spTree>
    <p:extLst>
      <p:ext uri="{BB962C8B-B14F-4D97-AF65-F5344CB8AC3E}">
        <p14:creationId xmlns:p14="http://schemas.microsoft.com/office/powerpoint/2010/main" val="2283855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50A1D-6006-0F59-8DDA-9E4C32E56F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E"/>
          </a:p>
        </p:txBody>
      </p:sp>
      <p:sp>
        <p:nvSpPr>
          <p:cNvPr id="3" name="Content Placeholder 2">
            <a:extLst>
              <a:ext uri="{FF2B5EF4-FFF2-40B4-BE49-F238E27FC236}">
                <a16:creationId xmlns:a16="http://schemas.microsoft.com/office/drawing/2014/main" id="{800DC58B-CED0-3F7D-DB75-AEF6E904D7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Text Placeholder 3">
            <a:extLst>
              <a:ext uri="{FF2B5EF4-FFF2-40B4-BE49-F238E27FC236}">
                <a16:creationId xmlns:a16="http://schemas.microsoft.com/office/drawing/2014/main" id="{95610424-BAFC-3345-975F-E93264634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6DFC1C-2A93-CAE2-751E-7E6B66545F4F}"/>
              </a:ext>
            </a:extLst>
          </p:cNvPr>
          <p:cNvSpPr>
            <a:spLocks noGrp="1"/>
          </p:cNvSpPr>
          <p:nvPr>
            <p:ph type="dt" sz="half" idx="10"/>
          </p:nvPr>
        </p:nvSpPr>
        <p:spPr/>
        <p:txBody>
          <a:bodyPr/>
          <a:lstStyle/>
          <a:p>
            <a:fld id="{9CC30B90-DB0F-400B-B025-AB1160CAF634}" type="datetimeFigureOut">
              <a:rPr lang="en-SE" smtClean="0"/>
              <a:t>2025-04-08</a:t>
            </a:fld>
            <a:endParaRPr lang="en-SE"/>
          </a:p>
        </p:txBody>
      </p:sp>
      <p:sp>
        <p:nvSpPr>
          <p:cNvPr id="6" name="Footer Placeholder 5">
            <a:extLst>
              <a:ext uri="{FF2B5EF4-FFF2-40B4-BE49-F238E27FC236}">
                <a16:creationId xmlns:a16="http://schemas.microsoft.com/office/drawing/2014/main" id="{6142826E-A7C7-9721-2979-CB3B410D2533}"/>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008B70A7-71E1-28D5-DC13-D3F09246E6EC}"/>
              </a:ext>
            </a:extLst>
          </p:cNvPr>
          <p:cNvSpPr>
            <a:spLocks noGrp="1"/>
          </p:cNvSpPr>
          <p:nvPr>
            <p:ph type="sldNum" sz="quarter" idx="12"/>
          </p:nvPr>
        </p:nvSpPr>
        <p:spPr/>
        <p:txBody>
          <a:bodyPr/>
          <a:lstStyle/>
          <a:p>
            <a:fld id="{CEBD1BFA-1441-46B3-BB40-168920E7CED3}" type="slidenum">
              <a:rPr lang="en-SE" smtClean="0"/>
              <a:t>‹#›</a:t>
            </a:fld>
            <a:endParaRPr lang="en-SE"/>
          </a:p>
        </p:txBody>
      </p:sp>
    </p:spTree>
    <p:extLst>
      <p:ext uri="{BB962C8B-B14F-4D97-AF65-F5344CB8AC3E}">
        <p14:creationId xmlns:p14="http://schemas.microsoft.com/office/powerpoint/2010/main" val="453950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389B1-0836-8E9F-6F14-B7E24D8C03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E"/>
          </a:p>
        </p:txBody>
      </p:sp>
      <p:sp>
        <p:nvSpPr>
          <p:cNvPr id="3" name="Picture Placeholder 2">
            <a:extLst>
              <a:ext uri="{FF2B5EF4-FFF2-40B4-BE49-F238E27FC236}">
                <a16:creationId xmlns:a16="http://schemas.microsoft.com/office/drawing/2014/main" id="{6A390855-456F-9229-4A31-6AC2CB7A06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ADA21BFB-31E6-4F50-25AE-3C085DE032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CADCE-49E7-61BD-E8F6-035DFBAAD8D8}"/>
              </a:ext>
            </a:extLst>
          </p:cNvPr>
          <p:cNvSpPr>
            <a:spLocks noGrp="1"/>
          </p:cNvSpPr>
          <p:nvPr>
            <p:ph type="dt" sz="half" idx="10"/>
          </p:nvPr>
        </p:nvSpPr>
        <p:spPr/>
        <p:txBody>
          <a:bodyPr/>
          <a:lstStyle/>
          <a:p>
            <a:fld id="{9CC30B90-DB0F-400B-B025-AB1160CAF634}" type="datetimeFigureOut">
              <a:rPr lang="en-SE" smtClean="0"/>
              <a:t>2025-04-08</a:t>
            </a:fld>
            <a:endParaRPr lang="en-SE"/>
          </a:p>
        </p:txBody>
      </p:sp>
      <p:sp>
        <p:nvSpPr>
          <p:cNvPr id="6" name="Footer Placeholder 5">
            <a:extLst>
              <a:ext uri="{FF2B5EF4-FFF2-40B4-BE49-F238E27FC236}">
                <a16:creationId xmlns:a16="http://schemas.microsoft.com/office/drawing/2014/main" id="{FCC8EDDA-86F9-7AED-0477-7F57320739DC}"/>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241B1128-3111-F668-8879-F095D6FC9606}"/>
              </a:ext>
            </a:extLst>
          </p:cNvPr>
          <p:cNvSpPr>
            <a:spLocks noGrp="1"/>
          </p:cNvSpPr>
          <p:nvPr>
            <p:ph type="sldNum" sz="quarter" idx="12"/>
          </p:nvPr>
        </p:nvSpPr>
        <p:spPr/>
        <p:txBody>
          <a:bodyPr/>
          <a:lstStyle/>
          <a:p>
            <a:fld id="{CEBD1BFA-1441-46B3-BB40-168920E7CED3}" type="slidenum">
              <a:rPr lang="en-SE" smtClean="0"/>
              <a:t>‹#›</a:t>
            </a:fld>
            <a:endParaRPr lang="en-SE"/>
          </a:p>
        </p:txBody>
      </p:sp>
    </p:spTree>
    <p:extLst>
      <p:ext uri="{BB962C8B-B14F-4D97-AF65-F5344CB8AC3E}">
        <p14:creationId xmlns:p14="http://schemas.microsoft.com/office/powerpoint/2010/main" val="2060330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4D45D7-917B-71B7-3338-6974454839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E"/>
          </a:p>
        </p:txBody>
      </p:sp>
      <p:sp>
        <p:nvSpPr>
          <p:cNvPr id="3" name="Text Placeholder 2">
            <a:extLst>
              <a:ext uri="{FF2B5EF4-FFF2-40B4-BE49-F238E27FC236}">
                <a16:creationId xmlns:a16="http://schemas.microsoft.com/office/drawing/2014/main" id="{5459E07E-7628-EEAC-7F35-C764A671DD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4BA2F6C4-8EB7-04C2-562C-BFBF8F8618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C30B90-DB0F-400B-B025-AB1160CAF634}" type="datetimeFigureOut">
              <a:rPr lang="en-SE" smtClean="0"/>
              <a:t>2025-04-08</a:t>
            </a:fld>
            <a:endParaRPr lang="en-SE"/>
          </a:p>
        </p:txBody>
      </p:sp>
      <p:sp>
        <p:nvSpPr>
          <p:cNvPr id="5" name="Footer Placeholder 4">
            <a:extLst>
              <a:ext uri="{FF2B5EF4-FFF2-40B4-BE49-F238E27FC236}">
                <a16:creationId xmlns:a16="http://schemas.microsoft.com/office/drawing/2014/main" id="{B8B8DDAF-AB96-204E-C74A-A84FB196D1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E"/>
          </a:p>
        </p:txBody>
      </p:sp>
      <p:sp>
        <p:nvSpPr>
          <p:cNvPr id="6" name="Slide Number Placeholder 5">
            <a:extLst>
              <a:ext uri="{FF2B5EF4-FFF2-40B4-BE49-F238E27FC236}">
                <a16:creationId xmlns:a16="http://schemas.microsoft.com/office/drawing/2014/main" id="{04910113-C540-28A1-126C-354A8858B9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BD1BFA-1441-46B3-BB40-168920E7CED3}" type="slidenum">
              <a:rPr lang="en-SE" smtClean="0"/>
              <a:t>‹#›</a:t>
            </a:fld>
            <a:endParaRPr lang="en-SE"/>
          </a:p>
        </p:txBody>
      </p:sp>
    </p:spTree>
    <p:extLst>
      <p:ext uri="{BB962C8B-B14F-4D97-AF65-F5344CB8AC3E}">
        <p14:creationId xmlns:p14="http://schemas.microsoft.com/office/powerpoint/2010/main" val="3291242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4.jpg"/><Relationship Id="rId12" Type="http://schemas.openxmlformats.org/officeDocument/2006/relationships/image" Target="../media/image59.jpeg"/><Relationship Id="rId17" Type="http://schemas.openxmlformats.org/officeDocument/2006/relationships/image" Target="../media/image64.png"/><Relationship Id="rId2" Type="http://schemas.openxmlformats.org/officeDocument/2006/relationships/image" Target="../media/image50.jpg"/><Relationship Id="rId16" Type="http://schemas.openxmlformats.org/officeDocument/2006/relationships/image" Target="../media/image63.svg"/><Relationship Id="rId1" Type="http://schemas.openxmlformats.org/officeDocument/2006/relationships/slideLayout" Target="../slideLayouts/slideLayout4.xml"/><Relationship Id="rId6" Type="http://schemas.openxmlformats.org/officeDocument/2006/relationships/image" Target="../media/image3.png"/><Relationship Id="rId11" Type="http://schemas.openxmlformats.org/officeDocument/2006/relationships/image" Target="../media/image58.png"/><Relationship Id="rId5" Type="http://schemas.openxmlformats.org/officeDocument/2006/relationships/image" Target="../media/image53.tiff"/><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2.jpeg"/><Relationship Id="rId9" Type="http://schemas.openxmlformats.org/officeDocument/2006/relationships/image" Target="../media/image56.svg"/><Relationship Id="rId14" Type="http://schemas.openxmlformats.org/officeDocument/2006/relationships/image" Target="../media/image61.sv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0.png"/><Relationship Id="rId7" Type="http://schemas.openxmlformats.org/officeDocument/2006/relationships/hyperlink" Target="ktjmicrobes.com"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5DA841-1360-BD4E-B287-7381E9FBDF01}"/>
              </a:ext>
            </a:extLst>
          </p:cNvPr>
          <p:cNvSpPr>
            <a:spLocks noGrp="1"/>
          </p:cNvSpPr>
          <p:nvPr>
            <p:ph type="ctrTitle"/>
          </p:nvPr>
        </p:nvSpPr>
        <p:spPr>
          <a:xfrm>
            <a:off x="-132413" y="222872"/>
            <a:ext cx="12456825" cy="2791142"/>
          </a:xfrm>
        </p:spPr>
        <p:txBody>
          <a:bodyPr>
            <a:normAutofit/>
          </a:bodyPr>
          <a:lstStyle/>
          <a:p>
            <a:r>
              <a:rPr lang="en-US" sz="5800" dirty="0">
                <a:latin typeface="Arial" panose="020B0604020202020204" pitchFamily="34" charset="0"/>
                <a:cs typeface="Arial" panose="020B0604020202020204" pitchFamily="34" charset="0"/>
              </a:rPr>
              <a:t>Microbial ecology and evolution across salinity barriers and gradients</a:t>
            </a:r>
          </a:p>
        </p:txBody>
      </p:sp>
      <p:sp>
        <p:nvSpPr>
          <p:cNvPr id="6" name="Subtitle 4">
            <a:extLst>
              <a:ext uri="{FF2B5EF4-FFF2-40B4-BE49-F238E27FC236}">
                <a16:creationId xmlns:a16="http://schemas.microsoft.com/office/drawing/2014/main" id="{7FC3D37B-9667-FD3B-A443-3ACF94113552}"/>
              </a:ext>
            </a:extLst>
          </p:cNvPr>
          <p:cNvSpPr txBox="1">
            <a:spLocks/>
          </p:cNvSpPr>
          <p:nvPr/>
        </p:nvSpPr>
        <p:spPr>
          <a:xfrm>
            <a:off x="3580222" y="3144359"/>
            <a:ext cx="5031553" cy="1655763"/>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3600" b="1" dirty="0">
                <a:latin typeface="Arial" panose="020B0604020202020204" pitchFamily="34" charset="0"/>
                <a:cs typeface="Arial" panose="020B0604020202020204" pitchFamily="34" charset="0"/>
              </a:rPr>
              <a:t>Krzysztof T. Jurdzinski</a:t>
            </a:r>
          </a:p>
          <a:p>
            <a:r>
              <a:rPr lang="en-GB" sz="1900" dirty="0">
                <a:latin typeface="Arial" panose="020B0604020202020204" pitchFamily="34" charset="0"/>
                <a:cs typeface="Arial" panose="020B0604020202020204" pitchFamily="34" charset="0"/>
              </a:rPr>
              <a:t>under supervision of</a:t>
            </a:r>
          </a:p>
          <a:p>
            <a:r>
              <a:rPr lang="en-GB" sz="3200" b="1" dirty="0">
                <a:latin typeface="Arial" panose="020B0604020202020204" pitchFamily="34" charset="0"/>
                <a:cs typeface="Arial" panose="020B0604020202020204" pitchFamily="34" charset="0"/>
              </a:rPr>
              <a:t>Anders F. Andersson</a:t>
            </a:r>
          </a:p>
          <a:p>
            <a:endParaRPr lang="en-GB" dirty="0">
              <a:latin typeface="Arial" panose="020B0604020202020204" pitchFamily="34" charset="0"/>
              <a:cs typeface="Arial" panose="020B0604020202020204" pitchFamily="34" charset="0"/>
            </a:endParaRPr>
          </a:p>
        </p:txBody>
      </p:sp>
      <p:sp>
        <p:nvSpPr>
          <p:cNvPr id="13" name="Date Placeholder 2">
            <a:extLst>
              <a:ext uri="{FF2B5EF4-FFF2-40B4-BE49-F238E27FC236}">
                <a16:creationId xmlns:a16="http://schemas.microsoft.com/office/drawing/2014/main" id="{0E567AC9-9C9B-7204-F83B-33F5D65E0A1D}"/>
              </a:ext>
            </a:extLst>
          </p:cNvPr>
          <p:cNvSpPr txBox="1">
            <a:spLocks/>
          </p:cNvSpPr>
          <p:nvPr/>
        </p:nvSpPr>
        <p:spPr>
          <a:xfrm>
            <a:off x="10538238" y="363700"/>
            <a:ext cx="1684160" cy="366183"/>
          </a:xfrm>
          <a:prstGeom prst="rect">
            <a:avLst/>
          </a:prstGeom>
        </p:spPr>
        <p:txBody>
          <a:bodyPr vert="horz" lIns="121920" tIns="60960" rIns="121920" bIns="6096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2133" dirty="0">
                <a:latin typeface="Arial" panose="020B0604020202020204" pitchFamily="34" charset="0"/>
                <a:cs typeface="Arial" panose="020B0604020202020204" pitchFamily="34" charset="0"/>
              </a:rPr>
              <a:t>202</a:t>
            </a:r>
            <a:r>
              <a:rPr lang="en-US" sz="2133" dirty="0">
                <a:latin typeface="Arial" panose="020B0604020202020204" pitchFamily="34" charset="0"/>
                <a:cs typeface="Arial" panose="020B0604020202020204" pitchFamily="34" charset="0"/>
              </a:rPr>
              <a:t>5</a:t>
            </a:r>
            <a:r>
              <a:rPr lang="pl-PL" sz="2133" dirty="0">
                <a:latin typeface="Arial" panose="020B0604020202020204" pitchFamily="34" charset="0"/>
                <a:cs typeface="Arial" panose="020B0604020202020204" pitchFamily="34" charset="0"/>
              </a:rPr>
              <a:t>-</a:t>
            </a:r>
            <a:r>
              <a:rPr lang="sv-SE" sz="2133" dirty="0">
                <a:latin typeface="Arial" panose="020B0604020202020204" pitchFamily="34" charset="0"/>
                <a:cs typeface="Arial" panose="020B0604020202020204" pitchFamily="34" charset="0"/>
              </a:rPr>
              <a:t>04</a:t>
            </a:r>
            <a:r>
              <a:rPr lang="pl-PL" sz="2133" dirty="0">
                <a:latin typeface="Arial" panose="020B0604020202020204" pitchFamily="34" charset="0"/>
                <a:cs typeface="Arial" panose="020B0604020202020204" pitchFamily="34" charset="0"/>
              </a:rPr>
              <a:t>-</a:t>
            </a:r>
            <a:r>
              <a:rPr lang="sv-SE" sz="2133" dirty="0">
                <a:latin typeface="Arial" panose="020B0604020202020204" pitchFamily="34" charset="0"/>
                <a:cs typeface="Arial" panose="020B0604020202020204" pitchFamily="34" charset="0"/>
              </a:rPr>
              <a:t>09</a:t>
            </a:r>
            <a:endParaRPr lang="en-GB" sz="2133"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D6A4EF2-6BB3-C34A-56C8-8BC57DD9238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285" y="4930467"/>
            <a:ext cx="1623425" cy="161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Bildobjekt 3">
            <a:extLst>
              <a:ext uri="{FF2B5EF4-FFF2-40B4-BE49-F238E27FC236}">
                <a16:creationId xmlns:a16="http://schemas.microsoft.com/office/drawing/2014/main" id="{7ABCDAE1-AF13-8C2F-A2A1-163674B34E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4942" y="134454"/>
            <a:ext cx="2910560" cy="670623"/>
          </a:xfrm>
          <a:prstGeom prst="rect">
            <a:avLst/>
          </a:prstGeom>
        </p:spPr>
      </p:pic>
      <p:pic>
        <p:nvPicPr>
          <p:cNvPr id="19" name="Picture 18">
            <a:extLst>
              <a:ext uri="{FF2B5EF4-FFF2-40B4-BE49-F238E27FC236}">
                <a16:creationId xmlns:a16="http://schemas.microsoft.com/office/drawing/2014/main" id="{9E44A349-CAB9-144D-B56D-2A1E554B55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406" y="221986"/>
            <a:ext cx="1505890" cy="495560"/>
          </a:xfrm>
          <a:prstGeom prst="rect">
            <a:avLst/>
          </a:prstGeom>
        </p:spPr>
      </p:pic>
      <p:pic>
        <p:nvPicPr>
          <p:cNvPr id="7" name="Picture 6" descr="A black background with a black square&#10;&#10;AI-generated content may be incorrect.">
            <a:extLst>
              <a:ext uri="{FF2B5EF4-FFF2-40B4-BE49-F238E27FC236}">
                <a16:creationId xmlns:a16="http://schemas.microsoft.com/office/drawing/2014/main" id="{8909F3ED-3554-9BDA-8DAE-B9027000BE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9915" y="92527"/>
            <a:ext cx="2686309" cy="1015761"/>
          </a:xfrm>
          <a:prstGeom prst="rect">
            <a:avLst/>
          </a:prstGeom>
        </p:spPr>
      </p:pic>
    </p:spTree>
    <p:extLst>
      <p:ext uri="{BB962C8B-B14F-4D97-AF65-F5344CB8AC3E}">
        <p14:creationId xmlns:p14="http://schemas.microsoft.com/office/powerpoint/2010/main" val="2697951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9B055-B5D4-32A8-8DCE-0F931D984E79}"/>
              </a:ext>
            </a:extLst>
          </p:cNvPr>
          <p:cNvSpPr>
            <a:spLocks noGrp="1"/>
          </p:cNvSpPr>
          <p:nvPr>
            <p:ph type="title"/>
          </p:nvPr>
        </p:nvSpPr>
        <p:spPr/>
        <p: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Salinity has a dominant impact on bacterial but not protist community composition</a:t>
            </a:r>
            <a:endParaRPr lang="en-SE" dirty="0">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6AF63BE6-005C-8E15-42AC-6575626A48D8}"/>
              </a:ext>
            </a:extLst>
          </p:cNvPr>
          <p:cNvSpPr>
            <a:spLocks noGrp="1"/>
          </p:cNvSpPr>
          <p:nvPr>
            <p:ph type="body" idx="1"/>
          </p:nvPr>
        </p:nvSpPr>
        <p:spPr/>
        <p:txBody>
          <a:bodyPr>
            <a:normAutofit/>
          </a:bodyPr>
          <a:lstStyle/>
          <a:p>
            <a:r>
              <a:rPr lang="en-US" sz="3600" dirty="0">
                <a:solidFill>
                  <a:srgbClr val="7A0177"/>
                </a:solidFill>
                <a:latin typeface="Calibri" panose="020F0502020204030204" pitchFamily="34" charset="0"/>
                <a:ea typeface="Calibri" panose="020F0502020204030204" pitchFamily="34" charset="0"/>
                <a:cs typeface="Calibri" panose="020F0502020204030204" pitchFamily="34" charset="0"/>
              </a:rPr>
              <a:t>Bacteria</a:t>
            </a:r>
            <a:endParaRPr lang="en-SE" sz="3600" dirty="0">
              <a:solidFill>
                <a:srgbClr val="7A0177"/>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9">
            <a:extLst>
              <a:ext uri="{FF2B5EF4-FFF2-40B4-BE49-F238E27FC236}">
                <a16:creationId xmlns:a16="http://schemas.microsoft.com/office/drawing/2014/main" id="{85D21F3D-6433-9450-841A-13805A803524}"/>
              </a:ext>
            </a:extLst>
          </p:cNvPr>
          <p:cNvSpPr>
            <a:spLocks noGrp="1"/>
          </p:cNvSpPr>
          <p:nvPr>
            <p:ph type="body" sz="quarter" idx="3"/>
          </p:nvPr>
        </p:nvSpPr>
        <p:spPr/>
        <p:txBody>
          <a:bodyPr>
            <a:normAutofit/>
          </a:bodyPr>
          <a:lstStyle/>
          <a:p>
            <a:r>
              <a:rPr lang="en-US" sz="3600" dirty="0">
                <a:solidFill>
                  <a:srgbClr val="1C9099"/>
                </a:solidFill>
                <a:latin typeface="Calibri" panose="020F0502020204030204" pitchFamily="34" charset="0"/>
                <a:ea typeface="Calibri" panose="020F0502020204030204" pitchFamily="34" charset="0"/>
                <a:cs typeface="Calibri" panose="020F0502020204030204" pitchFamily="34" charset="0"/>
              </a:rPr>
              <a:t>Protists</a:t>
            </a:r>
            <a:endParaRPr lang="en-SE" sz="3600" dirty="0">
              <a:solidFill>
                <a:srgbClr val="1C9099"/>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7098DA46-81E7-F926-DE10-F885CF1A9286}"/>
              </a:ext>
            </a:extLst>
          </p:cNvPr>
          <p:cNvSpPr/>
          <p:nvPr/>
        </p:nvSpPr>
        <p:spPr>
          <a:xfrm>
            <a:off x="302175" y="2442363"/>
            <a:ext cx="256556" cy="3131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Calibri" panose="020F0502020204030204" pitchFamily="34" charset="0"/>
              <a:ea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83FA5BE1-992A-DC51-163E-01B422DDDD9B}"/>
              </a:ext>
            </a:extLst>
          </p:cNvPr>
          <p:cNvSpPr/>
          <p:nvPr/>
        </p:nvSpPr>
        <p:spPr>
          <a:xfrm>
            <a:off x="6066124" y="2596227"/>
            <a:ext cx="260997" cy="3185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Calibri" panose="020F0502020204030204" pitchFamily="34" charset="0"/>
              <a:ea typeface="Calibri" panose="020F0502020204030204" pitchFamily="34" charset="0"/>
              <a:cs typeface="Calibri" panose="020F0502020204030204" pitchFamily="34" charset="0"/>
            </a:endParaRPr>
          </a:p>
        </p:txBody>
      </p:sp>
      <p:pic>
        <p:nvPicPr>
          <p:cNvPr id="22" name="Content Placeholder 21">
            <a:extLst>
              <a:ext uri="{FF2B5EF4-FFF2-40B4-BE49-F238E27FC236}">
                <a16:creationId xmlns:a16="http://schemas.microsoft.com/office/drawing/2014/main" id="{C53321CC-9B40-D115-6FEF-412B1B1B0815}"/>
              </a:ext>
            </a:extLst>
          </p:cNvPr>
          <p:cNvPicPr>
            <a:picLocks noGrp="1" noChangeAspect="1"/>
          </p:cNvPicPr>
          <p:nvPr>
            <p:ph sz="quarter" idx="4"/>
          </p:nvPr>
        </p:nvPicPr>
        <p:blipFill>
          <a:blip r:embed="rId3">
            <a:extLst>
              <a:ext uri="{96DAC541-7B7A-43D3-8B79-37D633B846F1}">
                <asvg:svgBlip xmlns:asvg="http://schemas.microsoft.com/office/drawing/2016/SVG/main" r:embed="rId4"/>
              </a:ext>
            </a:extLst>
          </a:blip>
          <a:stretch>
            <a:fillRect/>
          </a:stretch>
        </p:blipFill>
        <p:spPr>
          <a:xfrm>
            <a:off x="6241940" y="2442362"/>
            <a:ext cx="4806156" cy="3723079"/>
          </a:xfrm>
        </p:spPr>
      </p:pic>
      <p:pic>
        <p:nvPicPr>
          <p:cNvPr id="19" name="Content Placeholder 18">
            <a:extLst>
              <a:ext uri="{FF2B5EF4-FFF2-40B4-BE49-F238E27FC236}">
                <a16:creationId xmlns:a16="http://schemas.microsoft.com/office/drawing/2014/main" id="{577025A6-0F40-861E-67F8-981B11199A28}"/>
              </a:ext>
            </a:extLst>
          </p:cNvPr>
          <p:cNvPicPr>
            <a:picLocks noGrp="1" noChangeAspect="1"/>
          </p:cNvPicPr>
          <p:nvPr>
            <p:ph sz="half" idx="2"/>
          </p:nvPr>
        </p:nvPicPr>
        <p:blipFill>
          <a:blip r:embed="rId5">
            <a:extLst>
              <a:ext uri="{96DAC541-7B7A-43D3-8B79-37D633B846F1}">
                <asvg:svgBlip xmlns:asvg="http://schemas.microsoft.com/office/drawing/2016/SVG/main" r:embed="rId6"/>
              </a:ext>
            </a:extLst>
          </a:blip>
          <a:stretch>
            <a:fillRect/>
          </a:stretch>
        </p:blipFill>
        <p:spPr>
          <a:xfrm>
            <a:off x="1015603" y="2442363"/>
            <a:ext cx="4806156" cy="3723079"/>
          </a:xfrm>
        </p:spPr>
      </p:pic>
    </p:spTree>
    <p:extLst>
      <p:ext uri="{BB962C8B-B14F-4D97-AF65-F5344CB8AC3E}">
        <p14:creationId xmlns:p14="http://schemas.microsoft.com/office/powerpoint/2010/main" val="912986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663F7-8467-F8C5-D01B-7AB50FFD4FFB}"/>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Protist more often cross the salinity barrier</a:t>
            </a:r>
            <a:endParaRPr lang="en-SE"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comparison of a number of objects&#10;&#10;Description automatically generated with medium confidence">
            <a:extLst>
              <a:ext uri="{FF2B5EF4-FFF2-40B4-BE49-F238E27FC236}">
                <a16:creationId xmlns:a16="http://schemas.microsoft.com/office/drawing/2014/main" id="{0240337E-5382-7332-AF99-2E6FF0205C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73911" y="23618033"/>
            <a:ext cx="5928489" cy="3251773"/>
          </a:xfrm>
          <a:prstGeom prst="rect">
            <a:avLst/>
          </a:prstGeom>
        </p:spPr>
      </p:pic>
      <p:sp>
        <p:nvSpPr>
          <p:cNvPr id="12" name="Rectangle 11">
            <a:extLst>
              <a:ext uri="{FF2B5EF4-FFF2-40B4-BE49-F238E27FC236}">
                <a16:creationId xmlns:a16="http://schemas.microsoft.com/office/drawing/2014/main" id="{63BCEFB3-7220-3DC0-2083-20F627DB134E}"/>
              </a:ext>
            </a:extLst>
          </p:cNvPr>
          <p:cNvSpPr/>
          <p:nvPr/>
        </p:nvSpPr>
        <p:spPr>
          <a:xfrm>
            <a:off x="737247" y="1746339"/>
            <a:ext cx="569039" cy="4765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Calibri" panose="020F0502020204030204" pitchFamily="34" charset="0"/>
              <a:ea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6EA10A2E-8EBF-673A-D552-E9653D5FD410}"/>
              </a:ext>
            </a:extLst>
          </p:cNvPr>
          <p:cNvGrpSpPr/>
          <p:nvPr/>
        </p:nvGrpSpPr>
        <p:grpSpPr>
          <a:xfrm>
            <a:off x="5580814" y="1329249"/>
            <a:ext cx="4805148" cy="5271243"/>
            <a:chOff x="5732223" y="1440901"/>
            <a:chExt cx="4805148" cy="5271243"/>
          </a:xfrm>
        </p:grpSpPr>
        <p:pic>
          <p:nvPicPr>
            <p:cNvPr id="11" name="Picture 10" descr="A comparison of a number of objects&#10;&#10;Description automatically generated with medium confidence">
              <a:extLst>
                <a:ext uri="{FF2B5EF4-FFF2-40B4-BE49-F238E27FC236}">
                  <a16:creationId xmlns:a16="http://schemas.microsoft.com/office/drawing/2014/main" id="{DABD7B70-2300-023E-02E4-D80C53E67397}"/>
                </a:ext>
              </a:extLst>
            </p:cNvPr>
            <p:cNvPicPr>
              <a:picLocks noChangeAspect="1"/>
            </p:cNvPicPr>
            <p:nvPr/>
          </p:nvPicPr>
          <p:blipFill>
            <a:blip r:embed="rId3" cstate="print">
              <a:extLst>
                <a:ext uri="{28A0092B-C50C-407E-A947-70E740481C1C}">
                  <a14:useLocalDpi xmlns:a14="http://schemas.microsoft.com/office/drawing/2010/main" val="0"/>
                </a:ext>
              </a:extLst>
            </a:blip>
            <a:srcRect l="50000"/>
            <a:stretch/>
          </p:blipFill>
          <p:spPr>
            <a:xfrm>
              <a:off x="5732223" y="1440901"/>
              <a:ext cx="4805148" cy="5271243"/>
            </a:xfrm>
            <a:prstGeom prst="rect">
              <a:avLst/>
            </a:prstGeom>
          </p:spPr>
        </p:pic>
        <p:sp>
          <p:nvSpPr>
            <p:cNvPr id="13" name="Rectangle 12">
              <a:extLst>
                <a:ext uri="{FF2B5EF4-FFF2-40B4-BE49-F238E27FC236}">
                  <a16:creationId xmlns:a16="http://schemas.microsoft.com/office/drawing/2014/main" id="{E9E465EA-473F-5F82-BF6C-2454D703F233}"/>
                </a:ext>
              </a:extLst>
            </p:cNvPr>
            <p:cNvSpPr/>
            <p:nvPr/>
          </p:nvSpPr>
          <p:spPr>
            <a:xfrm>
              <a:off x="5934590" y="1510195"/>
              <a:ext cx="724570" cy="6067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Calibri" panose="020F0502020204030204" pitchFamily="34" charset="0"/>
                <a:ea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EF0919C1-B2E5-EDAC-AFB4-43E4C5D545B3}"/>
              </a:ext>
            </a:extLst>
          </p:cNvPr>
          <p:cNvGrpSpPr/>
          <p:nvPr/>
        </p:nvGrpSpPr>
        <p:grpSpPr>
          <a:xfrm>
            <a:off x="31475" y="1355859"/>
            <a:ext cx="5119277" cy="5579462"/>
            <a:chOff x="-113846" y="666464"/>
            <a:chExt cx="5119277" cy="5579462"/>
          </a:xfrm>
        </p:grpSpPr>
        <p:pic>
          <p:nvPicPr>
            <p:cNvPr id="17" name="Picture 16" descr="A screenshot of a screen shot of a chart&#10;&#10;Description automatically generated">
              <a:extLst>
                <a:ext uri="{FF2B5EF4-FFF2-40B4-BE49-F238E27FC236}">
                  <a16:creationId xmlns:a16="http://schemas.microsoft.com/office/drawing/2014/main" id="{286C48C5-1CAF-8294-214B-2C4A430E2F2A}"/>
                </a:ext>
              </a:extLst>
            </p:cNvPr>
            <p:cNvPicPr>
              <a:picLocks noChangeAspect="1"/>
            </p:cNvPicPr>
            <p:nvPr/>
          </p:nvPicPr>
          <p:blipFill>
            <a:blip r:embed="rId4">
              <a:extLst>
                <a:ext uri="{28A0092B-C50C-407E-A947-70E740481C1C}">
                  <a14:useLocalDpi xmlns:a14="http://schemas.microsoft.com/office/drawing/2010/main" val="0"/>
                </a:ext>
              </a:extLst>
            </a:blip>
            <a:srcRect l="28557" r="28749" b="66349"/>
            <a:stretch/>
          </p:blipFill>
          <p:spPr>
            <a:xfrm>
              <a:off x="0" y="666464"/>
              <a:ext cx="5005431" cy="5579462"/>
            </a:xfrm>
            <a:prstGeom prst="rect">
              <a:avLst/>
            </a:prstGeom>
          </p:spPr>
        </p:pic>
        <p:sp>
          <p:nvSpPr>
            <p:cNvPr id="18" name="Rectangle 17">
              <a:extLst>
                <a:ext uri="{FF2B5EF4-FFF2-40B4-BE49-F238E27FC236}">
                  <a16:creationId xmlns:a16="http://schemas.microsoft.com/office/drawing/2014/main" id="{687B2160-F9AC-4D1C-C75C-34C561FF9105}"/>
                </a:ext>
              </a:extLst>
            </p:cNvPr>
            <p:cNvSpPr/>
            <p:nvPr/>
          </p:nvSpPr>
          <p:spPr>
            <a:xfrm>
              <a:off x="214170" y="870857"/>
              <a:ext cx="268842" cy="3338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Calibri" panose="020F0502020204030204" pitchFamily="34" charset="0"/>
                <a:ea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CC20FCFD-C12B-D634-391A-412A4BF3490A}"/>
                </a:ext>
              </a:extLst>
            </p:cNvPr>
            <p:cNvSpPr/>
            <p:nvPr/>
          </p:nvSpPr>
          <p:spPr>
            <a:xfrm>
              <a:off x="-113846" y="5857707"/>
              <a:ext cx="268842" cy="3338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Calibri" panose="020F0502020204030204" pitchFamily="34" charset="0"/>
                <a:ea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AFD70C99-8013-4433-FBC3-DF83B5391019}"/>
              </a:ext>
            </a:extLst>
          </p:cNvPr>
          <p:cNvGrpSpPr/>
          <p:nvPr/>
        </p:nvGrpSpPr>
        <p:grpSpPr>
          <a:xfrm>
            <a:off x="0" y="1329249"/>
            <a:ext cx="5284922" cy="5675985"/>
            <a:chOff x="0" y="1329249"/>
            <a:chExt cx="5284922" cy="5675985"/>
          </a:xfrm>
        </p:grpSpPr>
        <p:sp>
          <p:nvSpPr>
            <p:cNvPr id="3" name="Rectangle 2">
              <a:extLst>
                <a:ext uri="{FF2B5EF4-FFF2-40B4-BE49-F238E27FC236}">
                  <a16:creationId xmlns:a16="http://schemas.microsoft.com/office/drawing/2014/main" id="{1B700BB5-ECFC-B660-A403-3127AB6958CE}"/>
                </a:ext>
              </a:extLst>
            </p:cNvPr>
            <p:cNvSpPr/>
            <p:nvPr/>
          </p:nvSpPr>
          <p:spPr>
            <a:xfrm>
              <a:off x="0" y="1329249"/>
              <a:ext cx="5284922" cy="56759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21" name="Group 20">
              <a:extLst>
                <a:ext uri="{FF2B5EF4-FFF2-40B4-BE49-F238E27FC236}">
                  <a16:creationId xmlns:a16="http://schemas.microsoft.com/office/drawing/2014/main" id="{B29747CC-ECE4-60BB-158E-DBB26DF74110}"/>
                </a:ext>
              </a:extLst>
            </p:cNvPr>
            <p:cNvGrpSpPr/>
            <p:nvPr/>
          </p:nvGrpSpPr>
          <p:grpSpPr>
            <a:xfrm>
              <a:off x="580251" y="1532259"/>
              <a:ext cx="4521987" cy="4960616"/>
              <a:chOff x="580251" y="1532259"/>
              <a:chExt cx="4521987" cy="4960616"/>
            </a:xfrm>
          </p:grpSpPr>
          <p:pic>
            <p:nvPicPr>
              <p:cNvPr id="10" name="Picture 9" descr="A comparison of a number of objects&#10;&#10;Description automatically generated with medium confidence">
                <a:extLst>
                  <a:ext uri="{FF2B5EF4-FFF2-40B4-BE49-F238E27FC236}">
                    <a16:creationId xmlns:a16="http://schemas.microsoft.com/office/drawing/2014/main" id="{C2D5730E-C3FE-CF4F-01C5-89862188CA8D}"/>
                  </a:ext>
                </a:extLst>
              </p:cNvPr>
              <p:cNvPicPr>
                <a:picLocks noChangeAspect="1"/>
              </p:cNvPicPr>
              <p:nvPr/>
            </p:nvPicPr>
            <p:blipFill>
              <a:blip r:embed="rId3" cstate="print">
                <a:extLst>
                  <a:ext uri="{28A0092B-C50C-407E-A947-70E740481C1C}">
                    <a14:useLocalDpi xmlns:a14="http://schemas.microsoft.com/office/drawing/2010/main" val="0"/>
                  </a:ext>
                </a:extLst>
              </a:blip>
              <a:srcRect r="50000"/>
              <a:stretch/>
            </p:blipFill>
            <p:spPr>
              <a:xfrm>
                <a:off x="580251" y="1532259"/>
                <a:ext cx="4521987" cy="4960616"/>
              </a:xfrm>
              <a:prstGeom prst="rect">
                <a:avLst/>
              </a:prstGeom>
            </p:spPr>
          </p:pic>
          <p:sp>
            <p:nvSpPr>
              <p:cNvPr id="20" name="Rectangle 19">
                <a:extLst>
                  <a:ext uri="{FF2B5EF4-FFF2-40B4-BE49-F238E27FC236}">
                    <a16:creationId xmlns:a16="http://schemas.microsoft.com/office/drawing/2014/main" id="{D131C343-364D-DFBC-EB39-B260F7A560B4}"/>
                  </a:ext>
                </a:extLst>
              </p:cNvPr>
              <p:cNvSpPr/>
              <p:nvPr/>
            </p:nvSpPr>
            <p:spPr>
              <a:xfrm>
                <a:off x="830700" y="1671458"/>
                <a:ext cx="569039" cy="4765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Calibri" panose="020F0502020204030204" pitchFamily="34" charset="0"/>
                  <a:ea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27018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193E6C-63EE-DFCC-0847-7DA9C01327D8}"/>
              </a:ext>
            </a:extLst>
          </p:cNvPr>
          <p:cNvSpPr/>
          <p:nvPr/>
        </p:nvSpPr>
        <p:spPr>
          <a:xfrm>
            <a:off x="367688" y="2322286"/>
            <a:ext cx="471492" cy="4365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51B146BD-0367-B6BF-4CC1-81973CB60653}"/>
              </a:ext>
            </a:extLst>
          </p:cNvPr>
          <p:cNvGrpSpPr/>
          <p:nvPr/>
        </p:nvGrpSpPr>
        <p:grpSpPr>
          <a:xfrm>
            <a:off x="5303460" y="2092960"/>
            <a:ext cx="6547258" cy="4012378"/>
            <a:chOff x="5429527" y="2069108"/>
            <a:chExt cx="5575253" cy="3416701"/>
          </a:xfrm>
        </p:grpSpPr>
        <p:pic>
          <p:nvPicPr>
            <p:cNvPr id="5" name="Picture 4" descr="A screenshot of a graph&#10;&#10;Description automatically generated">
              <a:extLst>
                <a:ext uri="{FF2B5EF4-FFF2-40B4-BE49-F238E27FC236}">
                  <a16:creationId xmlns:a16="http://schemas.microsoft.com/office/drawing/2014/main" id="{0C9CF28A-D521-B213-0402-532432FA0ADF}"/>
                </a:ext>
              </a:extLst>
            </p:cNvPr>
            <p:cNvPicPr>
              <a:picLocks noChangeAspect="1"/>
            </p:cNvPicPr>
            <p:nvPr/>
          </p:nvPicPr>
          <p:blipFill>
            <a:blip r:embed="rId3">
              <a:extLst>
                <a:ext uri="{28A0092B-C50C-407E-A947-70E740481C1C}">
                  <a14:useLocalDpi xmlns:a14="http://schemas.microsoft.com/office/drawing/2010/main" val="0"/>
                </a:ext>
              </a:extLst>
            </a:blip>
            <a:srcRect r="49558" b="78142"/>
            <a:stretch/>
          </p:blipFill>
          <p:spPr>
            <a:xfrm>
              <a:off x="5429527" y="2069108"/>
              <a:ext cx="5575253" cy="3416701"/>
            </a:xfrm>
            <a:prstGeom prst="rect">
              <a:avLst/>
            </a:prstGeom>
          </p:spPr>
        </p:pic>
        <p:sp>
          <p:nvSpPr>
            <p:cNvPr id="6" name="Rectangle 5">
              <a:extLst>
                <a:ext uri="{FF2B5EF4-FFF2-40B4-BE49-F238E27FC236}">
                  <a16:creationId xmlns:a16="http://schemas.microsoft.com/office/drawing/2014/main" id="{FC7CE95F-B6D6-6ABD-340E-532165CC9625}"/>
                </a:ext>
              </a:extLst>
            </p:cNvPr>
            <p:cNvSpPr/>
            <p:nvPr/>
          </p:nvSpPr>
          <p:spPr>
            <a:xfrm>
              <a:off x="5429527" y="2133600"/>
              <a:ext cx="471492" cy="4365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Calibri" panose="020F0502020204030204" pitchFamily="34" charset="0"/>
                <a:ea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D8C8AD9E-943F-F71E-0DCD-3D4548425143}"/>
              </a:ext>
            </a:extLst>
          </p:cNvPr>
          <p:cNvGrpSpPr/>
          <p:nvPr/>
        </p:nvGrpSpPr>
        <p:grpSpPr>
          <a:xfrm>
            <a:off x="603434" y="1301322"/>
            <a:ext cx="4464280" cy="5137002"/>
            <a:chOff x="603434" y="1530648"/>
            <a:chExt cx="4464280" cy="5137002"/>
          </a:xfrm>
        </p:grpSpPr>
        <p:pic>
          <p:nvPicPr>
            <p:cNvPr id="9" name="Picture 8" descr="A screenshot of a graph&#10;&#10;AI-generated content may be incorrect.">
              <a:extLst>
                <a:ext uri="{FF2B5EF4-FFF2-40B4-BE49-F238E27FC236}">
                  <a16:creationId xmlns:a16="http://schemas.microsoft.com/office/drawing/2014/main" id="{30B6D4FA-21A9-DCEE-779C-4DD95D0688E3}"/>
                </a:ext>
              </a:extLst>
            </p:cNvPr>
            <p:cNvPicPr>
              <a:picLocks noChangeAspect="1"/>
            </p:cNvPicPr>
            <p:nvPr/>
          </p:nvPicPr>
          <p:blipFill>
            <a:blip r:embed="rId4">
              <a:extLst>
                <a:ext uri="{28A0092B-C50C-407E-A947-70E740481C1C}">
                  <a14:useLocalDpi xmlns:a14="http://schemas.microsoft.com/office/drawing/2010/main" val="0"/>
                </a:ext>
              </a:extLst>
            </a:blip>
            <a:srcRect r="55903" b="55535"/>
            <a:stretch/>
          </p:blipFill>
          <p:spPr>
            <a:xfrm>
              <a:off x="603434" y="1530648"/>
              <a:ext cx="4464280" cy="5137002"/>
            </a:xfrm>
            <a:prstGeom prst="rect">
              <a:avLst/>
            </a:prstGeom>
          </p:spPr>
        </p:pic>
        <p:sp>
          <p:nvSpPr>
            <p:cNvPr id="12" name="Rectangle 11">
              <a:extLst>
                <a:ext uri="{FF2B5EF4-FFF2-40B4-BE49-F238E27FC236}">
                  <a16:creationId xmlns:a16="http://schemas.microsoft.com/office/drawing/2014/main" id="{C78A5E5D-1861-8D91-3542-BD690DEA8FA4}"/>
                </a:ext>
              </a:extLst>
            </p:cNvPr>
            <p:cNvSpPr/>
            <p:nvPr/>
          </p:nvSpPr>
          <p:spPr>
            <a:xfrm>
              <a:off x="603434" y="2540569"/>
              <a:ext cx="583786" cy="4365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grpSp>
      <p:sp>
        <p:nvSpPr>
          <p:cNvPr id="7" name="Title 6">
            <a:extLst>
              <a:ext uri="{FF2B5EF4-FFF2-40B4-BE49-F238E27FC236}">
                <a16:creationId xmlns:a16="http://schemas.microsoft.com/office/drawing/2014/main" id="{D9664181-16F8-7392-0976-CAE987F3C293}"/>
              </a:ext>
            </a:extLst>
          </p:cNvPr>
          <p:cNvSpPr>
            <a:spLocks noGrp="1"/>
          </p:cNvSpPr>
          <p:nvPr>
            <p:ph type="title"/>
          </p:nvPr>
        </p:nvSpPr>
        <p:spPr/>
        <p: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Bacterial alpha-diversity </a:t>
            </a:r>
            <a:r>
              <a:rPr lang="pl-PL" dirty="0">
                <a:latin typeface="Calibri" panose="020F0502020204030204" pitchFamily="34" charset="0"/>
                <a:ea typeface="Calibri" panose="020F0502020204030204" pitchFamily="34" charset="0"/>
                <a:cs typeface="Calibri" panose="020F0502020204030204" pitchFamily="34" charset="0"/>
              </a:rPr>
              <a:t>follows primarily seasonal patterns</a:t>
            </a:r>
            <a:r>
              <a:rPr lang="en-US" dirty="0">
                <a:latin typeface="Calibri" panose="020F0502020204030204" pitchFamily="34" charset="0"/>
                <a:ea typeface="Calibri" panose="020F0502020204030204" pitchFamily="34" charset="0"/>
                <a:cs typeface="Calibri" panose="020F0502020204030204" pitchFamily="34" charset="0"/>
              </a:rPr>
              <a:t>…</a:t>
            </a:r>
            <a:endParaRPr lang="en-SE"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3978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25E1-6C08-6D91-3703-48BBC8E234C2}"/>
              </a:ext>
            </a:extLst>
          </p:cNvPr>
          <p:cNvSpPr>
            <a:spLocks noGrp="1"/>
          </p:cNvSpPr>
          <p:nvPr>
            <p:ph type="title"/>
          </p:nvPr>
        </p:nvSpPr>
        <p:spPr/>
        <p: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a:t>
            </a:r>
            <a:r>
              <a:rPr lang="pl-PL" dirty="0">
                <a:latin typeface="Calibri" panose="020F0502020204030204" pitchFamily="34" charset="0"/>
                <a:ea typeface="Calibri" panose="020F0502020204030204" pitchFamily="34" charset="0"/>
                <a:cs typeface="Calibri" panose="020F0502020204030204" pitchFamily="34" charset="0"/>
              </a:rPr>
              <a:t>which </a:t>
            </a:r>
            <a:r>
              <a:rPr lang="en-US" dirty="0">
                <a:latin typeface="Calibri" panose="020F0502020204030204" pitchFamily="34" charset="0"/>
                <a:ea typeface="Calibri" panose="020F0502020204030204" pitchFamily="34" charset="0"/>
                <a:cs typeface="Calibri" panose="020F0502020204030204" pitchFamily="34" charset="0"/>
              </a:rPr>
              <a:t>can be explained by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convective vertical mixing in winter</a:t>
            </a:r>
            <a:endParaRPr lang="en-SE" dirty="0">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D6A1EFB7-36F5-039D-210B-145399723FFC}"/>
              </a:ext>
            </a:extLst>
          </p:cNvPr>
          <p:cNvGrpSpPr/>
          <p:nvPr/>
        </p:nvGrpSpPr>
        <p:grpSpPr>
          <a:xfrm>
            <a:off x="4034187" y="1690688"/>
            <a:ext cx="4123626" cy="5112576"/>
            <a:chOff x="3378950" y="1490435"/>
            <a:chExt cx="4123626" cy="5112576"/>
          </a:xfrm>
        </p:grpSpPr>
        <p:grpSp>
          <p:nvGrpSpPr>
            <p:cNvPr id="11" name="Group 10">
              <a:extLst>
                <a:ext uri="{FF2B5EF4-FFF2-40B4-BE49-F238E27FC236}">
                  <a16:creationId xmlns:a16="http://schemas.microsoft.com/office/drawing/2014/main" id="{74F8878D-0108-09CF-2ECF-7F819F2B2FD2}"/>
                </a:ext>
              </a:extLst>
            </p:cNvPr>
            <p:cNvGrpSpPr/>
            <p:nvPr/>
          </p:nvGrpSpPr>
          <p:grpSpPr>
            <a:xfrm>
              <a:off x="3378950" y="1490435"/>
              <a:ext cx="4064333" cy="4843578"/>
              <a:chOff x="415768" y="1514475"/>
              <a:chExt cx="4064333" cy="4843578"/>
            </a:xfrm>
          </p:grpSpPr>
          <p:pic>
            <p:nvPicPr>
              <p:cNvPr id="7" name="Picture 6" descr="A screenshot of a graph&#10;&#10;Description automatically generated">
                <a:extLst>
                  <a:ext uri="{FF2B5EF4-FFF2-40B4-BE49-F238E27FC236}">
                    <a16:creationId xmlns:a16="http://schemas.microsoft.com/office/drawing/2014/main" id="{C5313900-D3B5-66BF-0D9E-815EA1964FB9}"/>
                  </a:ext>
                </a:extLst>
              </p:cNvPr>
              <p:cNvPicPr>
                <a:picLocks noChangeAspect="1"/>
              </p:cNvPicPr>
              <p:nvPr/>
            </p:nvPicPr>
            <p:blipFill>
              <a:blip r:embed="rId3">
                <a:extLst>
                  <a:ext uri="{28A0092B-C50C-407E-A947-70E740481C1C}">
                    <a14:useLocalDpi xmlns:a14="http://schemas.microsoft.com/office/drawing/2010/main" val="0"/>
                  </a:ext>
                </a:extLst>
              </a:blip>
              <a:srcRect l="68026" b="43831"/>
              <a:stretch/>
            </p:blipFill>
            <p:spPr>
              <a:xfrm>
                <a:off x="442145" y="1514475"/>
                <a:ext cx="4037956" cy="4843578"/>
              </a:xfrm>
              <a:prstGeom prst="rect">
                <a:avLst/>
              </a:prstGeom>
            </p:spPr>
          </p:pic>
          <p:sp>
            <p:nvSpPr>
              <p:cNvPr id="8" name="Rectangle 7">
                <a:extLst>
                  <a:ext uri="{FF2B5EF4-FFF2-40B4-BE49-F238E27FC236}">
                    <a16:creationId xmlns:a16="http://schemas.microsoft.com/office/drawing/2014/main" id="{5D57D39B-3388-E45D-6718-BD00EDBEE81F}"/>
                  </a:ext>
                </a:extLst>
              </p:cNvPr>
              <p:cNvSpPr/>
              <p:nvPr/>
            </p:nvSpPr>
            <p:spPr>
              <a:xfrm>
                <a:off x="442145" y="2200831"/>
                <a:ext cx="544356" cy="6392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73B8A75A-AC7B-48AA-698B-DA65E1E3AABA}"/>
                  </a:ext>
                </a:extLst>
              </p:cNvPr>
              <p:cNvSpPr/>
              <p:nvPr/>
            </p:nvSpPr>
            <p:spPr>
              <a:xfrm>
                <a:off x="415768" y="5618512"/>
                <a:ext cx="544356" cy="6392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latin typeface="Calibri" panose="020F0502020204030204" pitchFamily="34" charset="0"/>
                  <a:ea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403E7AEB-8CCC-C0C2-64CC-BAC2715B1843}"/>
                </a:ext>
              </a:extLst>
            </p:cNvPr>
            <p:cNvSpPr txBox="1"/>
            <p:nvPr/>
          </p:nvSpPr>
          <p:spPr>
            <a:xfrm>
              <a:off x="3684158" y="6233679"/>
              <a:ext cx="3818418" cy="369332"/>
            </a:xfrm>
            <a:prstGeom prst="rect">
              <a:avLst/>
            </a:prstGeom>
            <a:noFill/>
          </p:spPr>
          <p:txBody>
            <a:bodyPr wrap="none" rtlCol="0">
              <a:spAutoFit/>
            </a:bodyPr>
            <a:lstStyle/>
            <a:p>
              <a:r>
                <a:rPr lang="en-US"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Using data from </a:t>
              </a:r>
              <a:r>
                <a:rPr lang="en-US" dirty="0" err="1">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Herlemann</a:t>
              </a:r>
              <a:r>
                <a:rPr lang="en-US"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et al. 2016</a:t>
              </a:r>
              <a:endParaRPr lang="en-SE"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00015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CCBBA-723B-3156-2E7A-19563ED1F84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4F203BC-9FD4-5477-1D32-C9AFB9D794CA}"/>
              </a:ext>
            </a:extLst>
          </p:cNvPr>
          <p:cNvSpPr>
            <a:spLocks noGrp="1"/>
          </p:cNvSpPr>
          <p:nvPr>
            <p:ph type="title"/>
          </p:nvPr>
        </p:nvSpPr>
        <p:spPr>
          <a:xfrm>
            <a:off x="773958" y="410641"/>
            <a:ext cx="10515600" cy="1325563"/>
          </a:xfrm>
        </p:spPr>
        <p: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Protists are more diverse in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near-marine salinities</a:t>
            </a:r>
            <a:endParaRPr lang="en-SE" dirty="0">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4E2479D4-31F6-977F-81E4-7CC7EE62FC08}"/>
              </a:ext>
            </a:extLst>
          </p:cNvPr>
          <p:cNvSpPr/>
          <p:nvPr/>
        </p:nvSpPr>
        <p:spPr>
          <a:xfrm>
            <a:off x="367688" y="2322286"/>
            <a:ext cx="471492" cy="4365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Calibri" panose="020F0502020204030204" pitchFamily="34" charset="0"/>
              <a:ea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FE84700B-1D02-1108-9BA1-E2CEDB0A86F7}"/>
              </a:ext>
            </a:extLst>
          </p:cNvPr>
          <p:cNvGrpSpPr/>
          <p:nvPr/>
        </p:nvGrpSpPr>
        <p:grpSpPr>
          <a:xfrm>
            <a:off x="5660200" y="2307208"/>
            <a:ext cx="6164112" cy="3741098"/>
            <a:chOff x="5660200" y="2307208"/>
            <a:chExt cx="6164112" cy="3741098"/>
          </a:xfrm>
        </p:grpSpPr>
        <p:pic>
          <p:nvPicPr>
            <p:cNvPr id="6" name="Picture 5" descr="A screenshot of a graph&#10;&#10;Description automatically generated">
              <a:extLst>
                <a:ext uri="{FF2B5EF4-FFF2-40B4-BE49-F238E27FC236}">
                  <a16:creationId xmlns:a16="http://schemas.microsoft.com/office/drawing/2014/main" id="{5A204BDA-4131-A5DA-E1B9-DB06338A2B46}"/>
                </a:ext>
              </a:extLst>
            </p:cNvPr>
            <p:cNvPicPr>
              <a:picLocks noChangeAspect="1"/>
            </p:cNvPicPr>
            <p:nvPr/>
          </p:nvPicPr>
          <p:blipFill>
            <a:blip r:embed="rId3">
              <a:extLst>
                <a:ext uri="{28A0092B-C50C-407E-A947-70E740481C1C}">
                  <a14:useLocalDpi xmlns:a14="http://schemas.microsoft.com/office/drawing/2010/main" val="0"/>
                </a:ext>
              </a:extLst>
            </a:blip>
            <a:srcRect l="50960" b="78415"/>
            <a:stretch/>
          </p:blipFill>
          <p:spPr>
            <a:xfrm>
              <a:off x="5814207" y="2307208"/>
              <a:ext cx="6010105" cy="3741098"/>
            </a:xfrm>
            <a:prstGeom prst="rect">
              <a:avLst/>
            </a:prstGeom>
          </p:spPr>
        </p:pic>
        <p:sp>
          <p:nvSpPr>
            <p:cNvPr id="10" name="Rectangle 9">
              <a:extLst>
                <a:ext uri="{FF2B5EF4-FFF2-40B4-BE49-F238E27FC236}">
                  <a16:creationId xmlns:a16="http://schemas.microsoft.com/office/drawing/2014/main" id="{72A0D3F2-74D6-F854-A171-3624511EF887}"/>
                </a:ext>
              </a:extLst>
            </p:cNvPr>
            <p:cNvSpPr/>
            <p:nvPr/>
          </p:nvSpPr>
          <p:spPr>
            <a:xfrm>
              <a:off x="5660200" y="2437008"/>
              <a:ext cx="471492" cy="4365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5B75E36F-7117-B842-04BF-704A797D8456}"/>
              </a:ext>
            </a:extLst>
          </p:cNvPr>
          <p:cNvGrpSpPr/>
          <p:nvPr/>
        </p:nvGrpSpPr>
        <p:grpSpPr>
          <a:xfrm>
            <a:off x="454909" y="1697277"/>
            <a:ext cx="5201442" cy="4584343"/>
            <a:chOff x="458758" y="1863016"/>
            <a:chExt cx="5201442" cy="4584343"/>
          </a:xfrm>
        </p:grpSpPr>
        <p:pic>
          <p:nvPicPr>
            <p:cNvPr id="5" name="Picture 4" descr="A screenshot of a graph&#10;&#10;AI-generated content may be incorrect.">
              <a:extLst>
                <a:ext uri="{FF2B5EF4-FFF2-40B4-BE49-F238E27FC236}">
                  <a16:creationId xmlns:a16="http://schemas.microsoft.com/office/drawing/2014/main" id="{BD360D07-7E90-716C-5C61-D12E6138829C}"/>
                </a:ext>
              </a:extLst>
            </p:cNvPr>
            <p:cNvPicPr>
              <a:picLocks noChangeAspect="1"/>
            </p:cNvPicPr>
            <p:nvPr/>
          </p:nvPicPr>
          <p:blipFill>
            <a:blip r:embed="rId4">
              <a:extLst>
                <a:ext uri="{28A0092B-C50C-407E-A947-70E740481C1C}">
                  <a14:useLocalDpi xmlns:a14="http://schemas.microsoft.com/office/drawing/2010/main" val="0"/>
                </a:ext>
              </a:extLst>
            </a:blip>
            <a:srcRect l="43570" r="-1" b="56417"/>
            <a:stretch/>
          </p:blipFill>
          <p:spPr>
            <a:xfrm>
              <a:off x="458758" y="1863016"/>
              <a:ext cx="5201442" cy="4584343"/>
            </a:xfrm>
            <a:prstGeom prst="rect">
              <a:avLst/>
            </a:prstGeom>
          </p:spPr>
        </p:pic>
        <p:sp>
          <p:nvSpPr>
            <p:cNvPr id="8" name="Rectangle 7">
              <a:extLst>
                <a:ext uri="{FF2B5EF4-FFF2-40B4-BE49-F238E27FC236}">
                  <a16:creationId xmlns:a16="http://schemas.microsoft.com/office/drawing/2014/main" id="{1E515597-D486-7DF9-D3E4-6EF4340460CD}"/>
                </a:ext>
              </a:extLst>
            </p:cNvPr>
            <p:cNvSpPr/>
            <p:nvPr/>
          </p:nvSpPr>
          <p:spPr>
            <a:xfrm>
              <a:off x="524656" y="2655291"/>
              <a:ext cx="249302" cy="4365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grpSp>
    </p:spTree>
    <p:extLst>
      <p:ext uri="{BB962C8B-B14F-4D97-AF65-F5344CB8AC3E}">
        <p14:creationId xmlns:p14="http://schemas.microsoft.com/office/powerpoint/2010/main" val="3873855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06702-FF2E-5C99-6253-A283EC7C5436}"/>
              </a:ext>
            </a:extLst>
          </p:cNvPr>
          <p:cNvSpPr>
            <a:spLocks noGrp="1"/>
          </p:cNvSpPr>
          <p:nvPr>
            <p:ph type="title"/>
          </p:nvPr>
        </p:nvSpPr>
        <p:spPr/>
        <p: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Protists are more diverse in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near-marine salinities</a:t>
            </a:r>
            <a:endParaRPr lang="en-SE" dirty="0"/>
          </a:p>
        </p:txBody>
      </p:sp>
      <p:sp>
        <p:nvSpPr>
          <p:cNvPr id="16" name="Rectangle 15">
            <a:extLst>
              <a:ext uri="{FF2B5EF4-FFF2-40B4-BE49-F238E27FC236}">
                <a16:creationId xmlns:a16="http://schemas.microsoft.com/office/drawing/2014/main" id="{7EA69DE1-0E0F-93E0-62F0-E71883477D5B}"/>
              </a:ext>
            </a:extLst>
          </p:cNvPr>
          <p:cNvSpPr/>
          <p:nvPr/>
        </p:nvSpPr>
        <p:spPr>
          <a:xfrm>
            <a:off x="5420605" y="2218725"/>
            <a:ext cx="471492" cy="4365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Calibri" panose="020F0502020204030204" pitchFamily="34" charset="0"/>
              <a:ea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DB78D484-AB2D-91ED-A6F6-9D65F35A3640}"/>
              </a:ext>
            </a:extLst>
          </p:cNvPr>
          <p:cNvGrpSpPr/>
          <p:nvPr/>
        </p:nvGrpSpPr>
        <p:grpSpPr>
          <a:xfrm>
            <a:off x="4012814" y="2259596"/>
            <a:ext cx="3564218" cy="3940747"/>
            <a:chOff x="6482149" y="1845637"/>
            <a:chExt cx="2674625" cy="2957176"/>
          </a:xfrm>
        </p:grpSpPr>
        <p:pic>
          <p:nvPicPr>
            <p:cNvPr id="29" name="Picture 28" descr="A map of the ocean&#10;&#10;Description automatically generated">
              <a:extLst>
                <a:ext uri="{FF2B5EF4-FFF2-40B4-BE49-F238E27FC236}">
                  <a16:creationId xmlns:a16="http://schemas.microsoft.com/office/drawing/2014/main" id="{7BD5A765-5E72-2029-41E6-CBE93C4A0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2149" y="1845637"/>
              <a:ext cx="2674625" cy="2957176"/>
            </a:xfrm>
            <a:prstGeom prst="rect">
              <a:avLst/>
            </a:prstGeom>
          </p:spPr>
        </p:pic>
        <p:pic>
          <p:nvPicPr>
            <p:cNvPr id="4" name="Picture 3" descr="A screenshot of a screen shot of a chart&#10;&#10;Description automatically generated">
              <a:extLst>
                <a:ext uri="{FF2B5EF4-FFF2-40B4-BE49-F238E27FC236}">
                  <a16:creationId xmlns:a16="http://schemas.microsoft.com/office/drawing/2014/main" id="{A514B3C8-9343-A072-A2D6-9AE4BC70C89F}"/>
                </a:ext>
              </a:extLst>
            </p:cNvPr>
            <p:cNvPicPr>
              <a:picLocks noChangeAspect="1"/>
            </p:cNvPicPr>
            <p:nvPr/>
          </p:nvPicPr>
          <p:blipFill>
            <a:blip r:embed="rId3">
              <a:extLst>
                <a:ext uri="{28A0092B-C50C-407E-A947-70E740481C1C}">
                  <a14:useLocalDpi xmlns:a14="http://schemas.microsoft.com/office/drawing/2010/main" val="0"/>
                </a:ext>
              </a:extLst>
            </a:blip>
            <a:srcRect l="34844" t="1429" r="57844" b="85590"/>
            <a:stretch/>
          </p:blipFill>
          <p:spPr>
            <a:xfrm>
              <a:off x="6483832" y="1845637"/>
              <a:ext cx="453745" cy="1139167"/>
            </a:xfrm>
            <a:prstGeom prst="rect">
              <a:avLst/>
            </a:prstGeom>
          </p:spPr>
        </p:pic>
      </p:grpSp>
      <p:sp>
        <p:nvSpPr>
          <p:cNvPr id="31" name="Arrow: Curved Down 30">
            <a:extLst>
              <a:ext uri="{FF2B5EF4-FFF2-40B4-BE49-F238E27FC236}">
                <a16:creationId xmlns:a16="http://schemas.microsoft.com/office/drawing/2014/main" id="{809673BA-9A17-0223-BE34-33D5ED9206D1}"/>
              </a:ext>
            </a:extLst>
          </p:cNvPr>
          <p:cNvSpPr/>
          <p:nvPr/>
        </p:nvSpPr>
        <p:spPr>
          <a:xfrm flipV="1">
            <a:off x="4738438" y="5204947"/>
            <a:ext cx="1056485" cy="492997"/>
          </a:xfrm>
          <a:prstGeom prst="curvedDownArrow">
            <a:avLst>
              <a:gd name="adj1" fmla="val 26925"/>
              <a:gd name="adj2" fmla="val 88064"/>
              <a:gd name="adj3" fmla="val 25000"/>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SE">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Arrow: Curved Down 13">
            <a:extLst>
              <a:ext uri="{FF2B5EF4-FFF2-40B4-BE49-F238E27FC236}">
                <a16:creationId xmlns:a16="http://schemas.microsoft.com/office/drawing/2014/main" id="{858C5CCB-6E82-119C-5F84-DA41E8AF652E}"/>
              </a:ext>
            </a:extLst>
          </p:cNvPr>
          <p:cNvSpPr/>
          <p:nvPr/>
        </p:nvSpPr>
        <p:spPr>
          <a:xfrm>
            <a:off x="4012814" y="4161696"/>
            <a:ext cx="1000636" cy="883472"/>
          </a:xfrm>
          <a:prstGeom prst="curvedDownArrow">
            <a:avLst>
              <a:gd name="adj1" fmla="val 36172"/>
              <a:gd name="adj2" fmla="val 92973"/>
              <a:gd name="adj3" fmla="val 25000"/>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SE">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3" name="Arrow: Curved Down 32">
            <a:extLst>
              <a:ext uri="{FF2B5EF4-FFF2-40B4-BE49-F238E27FC236}">
                <a16:creationId xmlns:a16="http://schemas.microsoft.com/office/drawing/2014/main" id="{8469B3C6-34B9-2134-1F30-42F0591E08A4}"/>
              </a:ext>
            </a:extLst>
          </p:cNvPr>
          <p:cNvSpPr/>
          <p:nvPr/>
        </p:nvSpPr>
        <p:spPr>
          <a:xfrm rot="14913030" flipV="1">
            <a:off x="6102162" y="2749889"/>
            <a:ext cx="1056485" cy="492997"/>
          </a:xfrm>
          <a:prstGeom prst="curvedDownArrow">
            <a:avLst>
              <a:gd name="adj1" fmla="val 14058"/>
              <a:gd name="adj2" fmla="val 88064"/>
              <a:gd name="adj3" fmla="val 25000"/>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SE">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637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4"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FE516-6CA5-FAA0-847A-AA5BAFD6A172}"/>
              </a:ext>
            </a:extLst>
          </p:cNvPr>
          <p:cNvSpPr>
            <a:spLocks noGrp="1"/>
          </p:cNvSpPr>
          <p:nvPr>
            <p:ph type="title"/>
          </p:nvPr>
        </p:nvSpPr>
        <p:spPr/>
        <p: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Proposed explanation for protists being ecologically less sensitive to salinity</a:t>
            </a:r>
            <a:endParaRPr lang="en-SE" dirty="0">
              <a:latin typeface="Calibri" panose="020F0502020204030204" pitchFamily="34" charset="0"/>
              <a:ea typeface="Calibri" panose="020F0502020204030204" pitchFamily="34" charset="0"/>
              <a:cs typeface="Calibri" panose="020F0502020204030204" pitchFamily="34" charset="0"/>
            </a:endParaRPr>
          </a:p>
        </p:txBody>
      </p:sp>
      <p:pic>
        <p:nvPicPr>
          <p:cNvPr id="5" name="Content Placeholder 4" descr="A diagram of a cell culture&#10;&#10;Description automatically generated">
            <a:extLst>
              <a:ext uri="{FF2B5EF4-FFF2-40B4-BE49-F238E27FC236}">
                <a16:creationId xmlns:a16="http://schemas.microsoft.com/office/drawing/2014/main" id="{DFE36F6F-2C1D-EF1B-CE6D-C940870F55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4612" y="1690688"/>
            <a:ext cx="6962775" cy="5177298"/>
          </a:xfrm>
        </p:spPr>
      </p:pic>
      <p:sp>
        <p:nvSpPr>
          <p:cNvPr id="6" name="TextBox 5">
            <a:extLst>
              <a:ext uri="{FF2B5EF4-FFF2-40B4-BE49-F238E27FC236}">
                <a16:creationId xmlns:a16="http://schemas.microsoft.com/office/drawing/2014/main" id="{F69C16D2-A9A1-8D84-B2D6-719CA4C16684}"/>
              </a:ext>
            </a:extLst>
          </p:cNvPr>
          <p:cNvSpPr txBox="1"/>
          <p:nvPr/>
        </p:nvSpPr>
        <p:spPr>
          <a:xfrm>
            <a:off x="9661920" y="2890719"/>
            <a:ext cx="2326481" cy="369332"/>
          </a:xfrm>
          <a:prstGeom prst="rect">
            <a:avLst/>
          </a:prstGeom>
          <a:noFill/>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Compartmentalization</a:t>
            </a:r>
            <a:endParaRPr lang="en-SE" b="1"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9D2DA8C-E831-6F45-8016-74022CA11921}"/>
              </a:ext>
            </a:extLst>
          </p:cNvPr>
          <p:cNvSpPr txBox="1"/>
          <p:nvPr/>
        </p:nvSpPr>
        <p:spPr>
          <a:xfrm>
            <a:off x="9458325" y="4461629"/>
            <a:ext cx="2733675" cy="923330"/>
          </a:xfrm>
          <a:prstGeom prst="rect">
            <a:avLst/>
          </a:prstGeom>
          <a:no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Basic bioenergetic processes disconnected from the cell membrane</a:t>
            </a:r>
            <a:endParaRPr lang="en-SE" dirty="0">
              <a:latin typeface="Calibri" panose="020F0502020204030204" pitchFamily="34" charset="0"/>
              <a:ea typeface="Calibri" panose="020F0502020204030204" pitchFamily="34" charset="0"/>
              <a:cs typeface="Calibri" panose="020F0502020204030204" pitchFamily="34" charset="0"/>
            </a:endParaRPr>
          </a:p>
        </p:txBody>
      </p:sp>
      <p:sp>
        <p:nvSpPr>
          <p:cNvPr id="8" name="Arrow: Down 7">
            <a:extLst>
              <a:ext uri="{FF2B5EF4-FFF2-40B4-BE49-F238E27FC236}">
                <a16:creationId xmlns:a16="http://schemas.microsoft.com/office/drawing/2014/main" id="{72D4A98C-C08D-FB20-DE59-19D810FB67ED}"/>
              </a:ext>
            </a:extLst>
          </p:cNvPr>
          <p:cNvSpPr/>
          <p:nvPr/>
        </p:nvSpPr>
        <p:spPr>
          <a:xfrm>
            <a:off x="10572749" y="3407807"/>
            <a:ext cx="504825" cy="942975"/>
          </a:xfrm>
          <a:prstGeom prst="downArrow">
            <a:avLst/>
          </a:prstGeom>
          <a:solidFill>
            <a:srgbClr val="DBF7FF"/>
          </a:solidFill>
          <a:ln>
            <a:solidFill>
              <a:srgbClr val="1B9099"/>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SE">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D5898C8-E4EB-493E-7540-66B9C37B9F79}"/>
              </a:ext>
            </a:extLst>
          </p:cNvPr>
          <p:cNvSpPr txBox="1"/>
          <p:nvPr/>
        </p:nvSpPr>
        <p:spPr>
          <a:xfrm>
            <a:off x="295274" y="2429054"/>
            <a:ext cx="2143127" cy="923330"/>
          </a:xfrm>
          <a:prstGeom prst="rect">
            <a:avLst/>
          </a:prstGeom>
          <a:noFill/>
        </p:spPr>
        <p:txBody>
          <a:bodyPr wrap="square" rtlCol="0">
            <a:spAutoFit/>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Further and more frequent dispersal</a:t>
            </a:r>
            <a:br>
              <a:rPr lang="en-US" b="1"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(for bacteria)</a:t>
            </a:r>
            <a:endParaRPr lang="en-SE"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5D0490E-4F28-4675-015F-A4F2F315ED1A}"/>
              </a:ext>
            </a:extLst>
          </p:cNvPr>
          <p:cNvSpPr txBox="1"/>
          <p:nvPr/>
        </p:nvSpPr>
        <p:spPr>
          <a:xfrm>
            <a:off x="2" y="4461629"/>
            <a:ext cx="2733675" cy="923330"/>
          </a:xfrm>
          <a:prstGeom prst="rect">
            <a:avLst/>
          </a:prstGeom>
          <a:no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Colonizers more likely to</a:t>
            </a:r>
          </a:p>
          <a:p>
            <a:pPr algn="ctr"/>
            <a:r>
              <a:rPr lang="en-US" dirty="0">
                <a:latin typeface="Calibri" panose="020F0502020204030204" pitchFamily="34" charset="0"/>
                <a:ea typeface="Calibri" panose="020F0502020204030204" pitchFamily="34" charset="0"/>
                <a:cs typeface="Calibri" panose="020F0502020204030204" pitchFamily="34" charset="0"/>
              </a:rPr>
              <a:t>outcompete locally</a:t>
            </a:r>
          </a:p>
          <a:p>
            <a:pPr algn="ctr"/>
            <a:r>
              <a:rPr lang="en-US" dirty="0">
                <a:latin typeface="Calibri" panose="020F0502020204030204" pitchFamily="34" charset="0"/>
                <a:ea typeface="Calibri" panose="020F0502020204030204" pitchFamily="34" charset="0"/>
                <a:cs typeface="Calibri" panose="020F0502020204030204" pitchFamily="34" charset="0"/>
              </a:rPr>
              <a:t>adapting strains</a:t>
            </a:r>
            <a:endParaRPr lang="en-SE" dirty="0">
              <a:latin typeface="Calibri" panose="020F0502020204030204" pitchFamily="34" charset="0"/>
              <a:ea typeface="Calibri" panose="020F0502020204030204" pitchFamily="34" charset="0"/>
              <a:cs typeface="Calibri" panose="020F0502020204030204" pitchFamily="34" charset="0"/>
            </a:endParaRPr>
          </a:p>
        </p:txBody>
      </p:sp>
      <p:sp>
        <p:nvSpPr>
          <p:cNvPr id="11" name="Arrow: Down 10">
            <a:extLst>
              <a:ext uri="{FF2B5EF4-FFF2-40B4-BE49-F238E27FC236}">
                <a16:creationId xmlns:a16="http://schemas.microsoft.com/office/drawing/2014/main" id="{88DCF5B5-402C-DC40-B39E-3D64FD3726C0}"/>
              </a:ext>
            </a:extLst>
          </p:cNvPr>
          <p:cNvSpPr/>
          <p:nvPr/>
        </p:nvSpPr>
        <p:spPr>
          <a:xfrm>
            <a:off x="1114426" y="3407807"/>
            <a:ext cx="504825" cy="942975"/>
          </a:xfrm>
          <a:prstGeom prst="downArrow">
            <a:avLst/>
          </a:prstGeom>
          <a:solidFill>
            <a:srgbClr val="C1B5DB"/>
          </a:solidFill>
          <a:ln>
            <a:solidFill>
              <a:srgbClr val="790076"/>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SE">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139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E49DB-7373-9CAC-14AF-E624663D6BF0}"/>
              </a:ext>
            </a:extLst>
          </p:cNvPr>
          <p:cNvPicPr>
            <a:picLocks noChangeAspect="1"/>
          </p:cNvPicPr>
          <p:nvPr/>
        </p:nvPicPr>
        <p:blipFill>
          <a:blip r:embed="rId2">
            <a:extLst>
              <a:ext uri="{28A0092B-C50C-407E-A947-70E740481C1C}">
                <a14:useLocalDpi xmlns:a14="http://schemas.microsoft.com/office/drawing/2010/main" val="0"/>
              </a:ext>
            </a:extLst>
          </a:blip>
          <a:srcRect t="10248" b="10065"/>
          <a:stretch/>
        </p:blipFill>
        <p:spPr>
          <a:xfrm>
            <a:off x="0" y="-15766"/>
            <a:ext cx="12192000" cy="6873766"/>
          </a:xfrm>
          <a:prstGeom prst="rect">
            <a:avLst/>
          </a:prstGeom>
        </p:spPr>
      </p:pic>
      <p:grpSp>
        <p:nvGrpSpPr>
          <p:cNvPr id="11" name="Group 10">
            <a:extLst>
              <a:ext uri="{FF2B5EF4-FFF2-40B4-BE49-F238E27FC236}">
                <a16:creationId xmlns:a16="http://schemas.microsoft.com/office/drawing/2014/main" id="{22C3BF89-F945-C269-9CC9-9547F686F3D0}"/>
              </a:ext>
            </a:extLst>
          </p:cNvPr>
          <p:cNvGrpSpPr/>
          <p:nvPr/>
        </p:nvGrpSpPr>
        <p:grpSpPr>
          <a:xfrm>
            <a:off x="-23919" y="337364"/>
            <a:ext cx="4163991" cy="3091636"/>
            <a:chOff x="-23919" y="337364"/>
            <a:chExt cx="4163991" cy="3091636"/>
          </a:xfrm>
        </p:grpSpPr>
        <p:sp>
          <p:nvSpPr>
            <p:cNvPr id="6" name="TextBox 5">
              <a:extLst>
                <a:ext uri="{FF2B5EF4-FFF2-40B4-BE49-F238E27FC236}">
                  <a16:creationId xmlns:a16="http://schemas.microsoft.com/office/drawing/2014/main" id="{58B54498-6434-615A-37A1-5162ACA3AB8F}"/>
                </a:ext>
              </a:extLst>
            </p:cNvPr>
            <p:cNvSpPr txBox="1"/>
            <p:nvPr/>
          </p:nvSpPr>
          <p:spPr>
            <a:xfrm>
              <a:off x="-23919" y="704850"/>
              <a:ext cx="3072984" cy="272415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pl-PL" sz="2800" b="1" dirty="0">
                  <a:latin typeface="Arial" panose="020B0604020202020204" pitchFamily="34" charset="0"/>
                  <a:cs typeface="Arial" panose="020B0604020202020204" pitchFamily="34" charset="0"/>
                </a:rPr>
                <a:t>The Baltic Sea</a:t>
              </a:r>
            </a:p>
            <a:p>
              <a:pPr marL="342900" indent="-342900">
                <a:buFont typeface="Arial" panose="020B0604020202020204" pitchFamily="34" charset="0"/>
                <a:buChar char="•"/>
              </a:pPr>
              <a:r>
                <a:rPr lang="en-US" dirty="0">
                  <a:solidFill>
                    <a:srgbClr val="BC3FA6"/>
                  </a:solidFill>
                  <a:latin typeface="Arial" panose="020B0604020202020204" pitchFamily="34" charset="0"/>
                  <a:cs typeface="Arial" panose="020B0604020202020204" pitchFamily="34" charset="0"/>
                </a:rPr>
                <a:t>B</a:t>
              </a:r>
              <a:r>
                <a:rPr lang="pl-PL" dirty="0">
                  <a:solidFill>
                    <a:srgbClr val="BC3FA6"/>
                  </a:solidFill>
                  <a:latin typeface="Arial" panose="020B0604020202020204" pitchFamily="34" charset="0"/>
                  <a:cs typeface="Arial" panose="020B0604020202020204" pitchFamily="34" charset="0"/>
                </a:rPr>
                <a:t>rackish</a:t>
              </a:r>
              <a:r>
                <a:rPr lang="en-US"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Pronounced salinity gradient;</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Geologically recent (8kya);</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Early anthropogenic pressures.</a:t>
              </a:r>
              <a:endParaRPr lang="en-SE" dirty="0">
                <a:latin typeface="Arial" panose="020B0604020202020204" pitchFamily="34" charset="0"/>
                <a:cs typeface="Arial" panose="020B0604020202020204" pitchFamily="34" charset="0"/>
              </a:endParaRPr>
            </a:p>
          </p:txBody>
        </p:sp>
        <p:sp>
          <p:nvSpPr>
            <p:cNvPr id="9" name="Arrow: Right 8">
              <a:extLst>
                <a:ext uri="{FF2B5EF4-FFF2-40B4-BE49-F238E27FC236}">
                  <a16:creationId xmlns:a16="http://schemas.microsoft.com/office/drawing/2014/main" id="{85C0A00A-5D67-8658-D58D-251DF95E6818}"/>
                </a:ext>
              </a:extLst>
            </p:cNvPr>
            <p:cNvSpPr/>
            <p:nvPr/>
          </p:nvSpPr>
          <p:spPr>
            <a:xfrm rot="19780769">
              <a:off x="2611693" y="337364"/>
              <a:ext cx="1528379" cy="477563"/>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SE">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80ECA4D4-C4A8-968B-920D-5E200639BDBC}"/>
              </a:ext>
            </a:extLst>
          </p:cNvPr>
          <p:cNvGrpSpPr/>
          <p:nvPr/>
        </p:nvGrpSpPr>
        <p:grpSpPr>
          <a:xfrm>
            <a:off x="5820867" y="3997669"/>
            <a:ext cx="6302232" cy="2587943"/>
            <a:chOff x="5820867" y="3997669"/>
            <a:chExt cx="6302232" cy="2587943"/>
          </a:xfrm>
        </p:grpSpPr>
        <p:sp>
          <p:nvSpPr>
            <p:cNvPr id="8" name="TextBox 7">
              <a:extLst>
                <a:ext uri="{FF2B5EF4-FFF2-40B4-BE49-F238E27FC236}">
                  <a16:creationId xmlns:a16="http://schemas.microsoft.com/office/drawing/2014/main" id="{39686115-83E7-D5D3-D351-5A03EDA17CA5}"/>
                </a:ext>
              </a:extLst>
            </p:cNvPr>
            <p:cNvSpPr txBox="1"/>
            <p:nvPr/>
          </p:nvSpPr>
          <p:spPr>
            <a:xfrm>
              <a:off x="8936738" y="3997669"/>
              <a:ext cx="3186361" cy="258794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latin typeface="Arial" panose="020B0604020202020204" pitchFamily="34" charset="0"/>
                  <a:cs typeface="Arial" panose="020B0604020202020204" pitchFamily="34" charset="0"/>
                </a:rPr>
                <a:t>Salt deposits</a:t>
              </a:r>
            </a:p>
            <a:p>
              <a:pPr algn="ctr"/>
              <a:r>
                <a:rPr lang="en-US" sz="2800" b="1" dirty="0">
                  <a:latin typeface="Arial" panose="020B0604020202020204" pitchFamily="34" charset="0"/>
                  <a:cs typeface="Arial" panose="020B0604020202020204" pitchFamily="34" charset="0"/>
                </a:rPr>
                <a:t>in coal mines</a:t>
              </a:r>
              <a:endParaRPr lang="pl-PL" sz="28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Permanent salination of some streams;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2022 Odra River catastrophe (</a:t>
              </a:r>
              <a:r>
                <a:rPr lang="en-US" i="1" dirty="0" err="1">
                  <a:latin typeface="Arial" panose="020B0604020202020204" pitchFamily="34" charset="0"/>
                  <a:cs typeface="Arial" panose="020B0604020202020204" pitchFamily="34" charset="0"/>
                </a:rPr>
                <a:t>Prymnesium</a:t>
              </a:r>
              <a:r>
                <a:rPr lang="en-US" i="1" dirty="0">
                  <a:latin typeface="Arial" panose="020B0604020202020204" pitchFamily="34" charset="0"/>
                  <a:cs typeface="Arial" panose="020B0604020202020204" pitchFamily="34" charset="0"/>
                </a:rPr>
                <a:t> parvum</a:t>
              </a:r>
              <a:r>
                <a:rPr lang="en-US" dirty="0">
                  <a:latin typeface="Arial" panose="020B0604020202020204" pitchFamily="34" charset="0"/>
                  <a:cs typeface="Arial" panose="020B0604020202020204" pitchFamily="34" charset="0"/>
                </a:rPr>
                <a:t>)</a:t>
              </a:r>
              <a:endParaRPr lang="en-SE" dirty="0">
                <a:latin typeface="Arial" panose="020B060402020202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D25A4ACB-D5E4-9104-D1DC-78EE88E2B889}"/>
                </a:ext>
              </a:extLst>
            </p:cNvPr>
            <p:cNvSpPr/>
            <p:nvPr/>
          </p:nvSpPr>
          <p:spPr>
            <a:xfrm rot="11196435">
              <a:off x="5820867" y="4941181"/>
              <a:ext cx="3306078" cy="477563"/>
            </a:xfrm>
            <a:prstGeom prst="rightArrow">
              <a:avLst>
                <a:gd name="adj1" fmla="val 32081"/>
                <a:gd name="adj2" fmla="val 50000"/>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SE"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947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9872-024F-EB85-9537-99714FC22BBF}"/>
              </a:ext>
            </a:extLst>
          </p:cNvPr>
          <p:cNvSpPr>
            <a:spLocks noGrp="1"/>
          </p:cNvSpPr>
          <p:nvPr>
            <p:ph type="title"/>
          </p:nvPr>
        </p:nvSpPr>
        <p:spPr>
          <a:xfrm>
            <a:off x="838200" y="-134619"/>
            <a:ext cx="10515600" cy="1325563"/>
          </a:xfrm>
        </p:spPr>
        <p:txBody>
          <a:bodyPr/>
          <a:lstStyle/>
          <a:p>
            <a:r>
              <a:rPr lang="en-US" dirty="0"/>
              <a:t>Acknowledgements</a:t>
            </a:r>
            <a:endParaRPr lang="en-SE" dirty="0"/>
          </a:p>
        </p:txBody>
      </p:sp>
      <p:sp>
        <p:nvSpPr>
          <p:cNvPr id="4" name="Content Placeholder 3">
            <a:extLst>
              <a:ext uri="{FF2B5EF4-FFF2-40B4-BE49-F238E27FC236}">
                <a16:creationId xmlns:a16="http://schemas.microsoft.com/office/drawing/2014/main" id="{7577B49F-7427-75FA-0DDD-74FF86924B44}"/>
              </a:ext>
            </a:extLst>
          </p:cNvPr>
          <p:cNvSpPr>
            <a:spLocks noGrp="1"/>
          </p:cNvSpPr>
          <p:nvPr>
            <p:ph sz="half" idx="1"/>
          </p:nvPr>
        </p:nvSpPr>
        <p:spPr>
          <a:xfrm>
            <a:off x="110779" y="1446710"/>
            <a:ext cx="5181600" cy="4903951"/>
          </a:xfrm>
        </p:spPr>
        <p:txBody>
          <a:bodyPr>
            <a:noAutofit/>
          </a:bodyPr>
          <a:lstStyle/>
          <a:p>
            <a:pPr marL="0" indent="0">
              <a:lnSpc>
                <a:spcPct val="160000"/>
              </a:lnSpc>
              <a:buNone/>
            </a:pPr>
            <a:r>
              <a:rPr lang="en-US" sz="3000" dirty="0">
                <a:latin typeface="Arial" panose="020B0604020202020204" pitchFamily="34" charset="0"/>
                <a:cs typeface="Arial" panose="020B0604020202020204" pitchFamily="34" charset="0"/>
              </a:rPr>
              <a:t>	  Anders Andersson</a:t>
            </a:r>
          </a:p>
          <a:p>
            <a:pPr marL="0" indent="0">
              <a:lnSpc>
                <a:spcPct val="160000"/>
              </a:lnSpc>
              <a:buNone/>
            </a:pPr>
            <a:r>
              <a:rPr lang="en-US" sz="3000" dirty="0">
                <a:latin typeface="Arial" panose="020B0604020202020204" pitchFamily="34" charset="0"/>
                <a:cs typeface="Arial" panose="020B0604020202020204" pitchFamily="34" charset="0"/>
              </a:rPr>
              <a:t>Luis Fernando Delgado</a:t>
            </a:r>
          </a:p>
          <a:p>
            <a:pPr marL="0" indent="0">
              <a:lnSpc>
                <a:spcPct val="160000"/>
              </a:lnSpc>
              <a:buNone/>
            </a:pPr>
            <a:r>
              <a:rPr lang="en-US" sz="3000" dirty="0">
                <a:latin typeface="Arial" panose="020B0604020202020204" pitchFamily="34" charset="0"/>
                <a:cs typeface="Arial" panose="020B0604020202020204" pitchFamily="34" charset="0"/>
              </a:rPr>
              <a:t>	  Emma Bell</a:t>
            </a:r>
          </a:p>
          <a:p>
            <a:pPr marL="0" indent="0">
              <a:lnSpc>
                <a:spcPct val="160000"/>
              </a:lnSpc>
              <a:spcBef>
                <a:spcPts val="4000"/>
              </a:spcBef>
              <a:buNone/>
            </a:pPr>
            <a:r>
              <a:rPr lang="en-US" sz="3000" dirty="0">
                <a:latin typeface="Arial" panose="020B0604020202020204" pitchFamily="34" charset="0"/>
                <a:cs typeface="Arial" panose="020B0604020202020204" pitchFamily="34" charset="0"/>
              </a:rPr>
              <a:t>Karin </a:t>
            </a:r>
            <a:r>
              <a:rPr lang="en-US" sz="3000" dirty="0" err="1">
                <a:latin typeface="Arial" panose="020B0604020202020204" pitchFamily="34" charset="0"/>
                <a:cs typeface="Arial" panose="020B0604020202020204" pitchFamily="34" charset="0"/>
              </a:rPr>
              <a:t>Garefelt</a:t>
            </a:r>
            <a:endParaRPr lang="en-US" sz="3000" dirty="0">
              <a:latin typeface="Arial" panose="020B0604020202020204" pitchFamily="34" charset="0"/>
              <a:cs typeface="Arial" panose="020B0604020202020204" pitchFamily="34" charset="0"/>
            </a:endParaRPr>
          </a:p>
          <a:p>
            <a:pPr marL="0" indent="0" algn="r">
              <a:lnSpc>
                <a:spcPct val="160000"/>
              </a:lnSpc>
              <a:spcBef>
                <a:spcPts val="4000"/>
              </a:spcBef>
              <a:buNone/>
            </a:pPr>
            <a:r>
              <a:rPr lang="en-US" sz="3000" dirty="0" err="1">
                <a:latin typeface="Arial" panose="020B0604020202020204" pitchFamily="34" charset="0"/>
                <a:cs typeface="Arial" panose="020B0604020202020204" pitchFamily="34" charset="0"/>
              </a:rPr>
              <a:t>Meike</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Latz</a:t>
            </a:r>
            <a:endParaRPr lang="en-US" sz="3000" dirty="0">
              <a:latin typeface="Arial" panose="020B0604020202020204" pitchFamily="34" charset="0"/>
              <a:cs typeface="Arial" panose="020B0604020202020204" pitchFamily="34" charset="0"/>
            </a:endParaRPr>
          </a:p>
        </p:txBody>
      </p:sp>
      <p:pic>
        <p:nvPicPr>
          <p:cNvPr id="13" name="Picture 12" descr="A person and person standing on a boat&#10;&#10;Description automatically generated">
            <a:extLst>
              <a:ext uri="{FF2B5EF4-FFF2-40B4-BE49-F238E27FC236}">
                <a16:creationId xmlns:a16="http://schemas.microsoft.com/office/drawing/2014/main" id="{01DA6EEA-4A56-3C2D-70C4-4ADCA05AB8F0}"/>
              </a:ext>
            </a:extLst>
          </p:cNvPr>
          <p:cNvPicPr>
            <a:picLocks noChangeAspect="1"/>
          </p:cNvPicPr>
          <p:nvPr/>
        </p:nvPicPr>
        <p:blipFill rotWithShape="1">
          <a:blip r:embed="rId2">
            <a:extLst>
              <a:ext uri="{28A0092B-C50C-407E-A947-70E740481C1C}">
                <a14:useLocalDpi xmlns:a14="http://schemas.microsoft.com/office/drawing/2010/main" val="0"/>
              </a:ext>
            </a:extLst>
          </a:blip>
          <a:srcRect l="19295" t="51362" r="52985" b="5994"/>
          <a:stretch/>
        </p:blipFill>
        <p:spPr>
          <a:xfrm>
            <a:off x="2868145" y="4169893"/>
            <a:ext cx="1085135" cy="1252022"/>
          </a:xfrm>
          <a:prstGeom prst="rect">
            <a:avLst/>
          </a:prstGeom>
        </p:spPr>
      </p:pic>
      <p:pic>
        <p:nvPicPr>
          <p:cNvPr id="19" name="Picture 18" descr="A person in a plaid shirt&#10;&#10;Description automatically generated">
            <a:extLst>
              <a:ext uri="{FF2B5EF4-FFF2-40B4-BE49-F238E27FC236}">
                <a16:creationId xmlns:a16="http://schemas.microsoft.com/office/drawing/2014/main" id="{44DC9F97-149B-F902-A47E-0C72EEDE4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09" y="949424"/>
            <a:ext cx="1037770" cy="1482528"/>
          </a:xfrm>
          <a:prstGeom prst="rect">
            <a:avLst/>
          </a:prstGeom>
        </p:spPr>
      </p:pic>
      <p:pic>
        <p:nvPicPr>
          <p:cNvPr id="20" name="Content Placeholder 23" descr="A person with long hair smiling&#10;&#10;Description automatically generated">
            <a:extLst>
              <a:ext uri="{FF2B5EF4-FFF2-40B4-BE49-F238E27FC236}">
                <a16:creationId xmlns:a16="http://schemas.microsoft.com/office/drawing/2014/main" id="{4D2C7EFF-7069-0641-CB2D-5343E11579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12" y="3169361"/>
            <a:ext cx="1085135" cy="1085135"/>
          </a:xfrm>
          <a:prstGeom prst="rect">
            <a:avLst/>
          </a:prstGeom>
        </p:spPr>
      </p:pic>
      <p:pic>
        <p:nvPicPr>
          <p:cNvPr id="23" name="Bildobjekt 2">
            <a:extLst>
              <a:ext uri="{FF2B5EF4-FFF2-40B4-BE49-F238E27FC236}">
                <a16:creationId xmlns:a16="http://schemas.microsoft.com/office/drawing/2014/main" id="{44A273A3-3114-F906-F066-BA1AD92502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73855" y="5670558"/>
            <a:ext cx="954245" cy="1012809"/>
          </a:xfrm>
          <a:prstGeom prst="rect">
            <a:avLst/>
          </a:prstGeom>
        </p:spPr>
      </p:pic>
      <p:pic>
        <p:nvPicPr>
          <p:cNvPr id="27" name="Picture 26">
            <a:extLst>
              <a:ext uri="{FF2B5EF4-FFF2-40B4-BE49-F238E27FC236}">
                <a16:creationId xmlns:a16="http://schemas.microsoft.com/office/drawing/2014/main" id="{E740267F-7A3E-5FD6-278C-803B28AB63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2580" y="747221"/>
            <a:ext cx="2230386" cy="733978"/>
          </a:xfrm>
          <a:prstGeom prst="rect">
            <a:avLst/>
          </a:prstGeom>
        </p:spPr>
      </p:pic>
      <p:pic>
        <p:nvPicPr>
          <p:cNvPr id="32" name="Picture 31" descr="A person wearing a black hood&#10;&#10;Description automatically generated">
            <a:extLst>
              <a:ext uri="{FF2B5EF4-FFF2-40B4-BE49-F238E27FC236}">
                <a16:creationId xmlns:a16="http://schemas.microsoft.com/office/drawing/2014/main" id="{1ECF44CC-4C25-7FA9-A70C-09E137EA1F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7463" y="99763"/>
            <a:ext cx="968766" cy="968766"/>
          </a:xfrm>
          <a:prstGeom prst="rect">
            <a:avLst/>
          </a:prstGeom>
        </p:spPr>
      </p:pic>
      <p:pic>
        <p:nvPicPr>
          <p:cNvPr id="33" name="Graphic 32">
            <a:extLst>
              <a:ext uri="{FF2B5EF4-FFF2-40B4-BE49-F238E27FC236}">
                <a16:creationId xmlns:a16="http://schemas.microsoft.com/office/drawing/2014/main" id="{1DE15DCE-0CE4-656D-ECFD-8D704A30F7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93764" y="99763"/>
            <a:ext cx="968766" cy="968766"/>
          </a:xfrm>
          <a:prstGeom prst="rect">
            <a:avLst/>
          </a:prstGeom>
        </p:spPr>
      </p:pic>
      <p:pic>
        <p:nvPicPr>
          <p:cNvPr id="34" name="Picture 33" descr="A picture containing dark&#10;&#10;Description automatically generated">
            <a:extLst>
              <a:ext uri="{FF2B5EF4-FFF2-40B4-BE49-F238E27FC236}">
                <a16:creationId xmlns:a16="http://schemas.microsoft.com/office/drawing/2014/main" id="{BE4D9E03-0B8A-1A61-F1AF-C4DDC5D029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18511" y="1967894"/>
            <a:ext cx="1933575" cy="771525"/>
          </a:xfrm>
          <a:prstGeom prst="rect">
            <a:avLst/>
          </a:prstGeom>
        </p:spPr>
      </p:pic>
      <p:pic>
        <p:nvPicPr>
          <p:cNvPr id="35" name="Picture 34">
            <a:extLst>
              <a:ext uri="{FF2B5EF4-FFF2-40B4-BE49-F238E27FC236}">
                <a16:creationId xmlns:a16="http://schemas.microsoft.com/office/drawing/2014/main" id="{4014F76B-04CC-773C-5881-59D4732B4AE8}"/>
              </a:ext>
            </a:extLst>
          </p:cNvPr>
          <p:cNvPicPr>
            <a:picLocks noChangeAspect="1"/>
          </p:cNvPicPr>
          <p:nvPr/>
        </p:nvPicPr>
        <p:blipFill>
          <a:blip r:embed="rId11"/>
          <a:stretch>
            <a:fillRect/>
          </a:stretch>
        </p:blipFill>
        <p:spPr>
          <a:xfrm>
            <a:off x="6199478" y="2962472"/>
            <a:ext cx="2002465" cy="784299"/>
          </a:xfrm>
          <a:prstGeom prst="rect">
            <a:avLst/>
          </a:prstGeom>
        </p:spPr>
      </p:pic>
      <p:pic>
        <p:nvPicPr>
          <p:cNvPr id="8" name="Picture 7" descr="A person smiling at the camera&#10;&#10;Description automatically generated">
            <a:extLst>
              <a:ext uri="{FF2B5EF4-FFF2-40B4-BE49-F238E27FC236}">
                <a16:creationId xmlns:a16="http://schemas.microsoft.com/office/drawing/2014/main" id="{1EF624B0-5D4B-6611-FC73-86EB150DD3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52405" y="2187397"/>
            <a:ext cx="1037770" cy="1241603"/>
          </a:xfrm>
          <a:prstGeom prst="rect">
            <a:avLst/>
          </a:prstGeom>
        </p:spPr>
      </p:pic>
      <p:pic>
        <p:nvPicPr>
          <p:cNvPr id="6" name="Graphic 5">
            <a:extLst>
              <a:ext uri="{FF2B5EF4-FFF2-40B4-BE49-F238E27FC236}">
                <a16:creationId xmlns:a16="http://schemas.microsoft.com/office/drawing/2014/main" id="{701A2345-DB21-6E22-3333-178C8145D49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40289" y="5295246"/>
            <a:ext cx="2883566" cy="1330038"/>
          </a:xfrm>
          <a:prstGeom prst="rect">
            <a:avLst/>
          </a:prstGeom>
        </p:spPr>
      </p:pic>
      <p:pic>
        <p:nvPicPr>
          <p:cNvPr id="7" name="Graphic 6">
            <a:extLst>
              <a:ext uri="{FF2B5EF4-FFF2-40B4-BE49-F238E27FC236}">
                <a16:creationId xmlns:a16="http://schemas.microsoft.com/office/drawing/2014/main" id="{0533538A-56F0-D14A-67E2-84D299EA2C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815162" y="5643006"/>
            <a:ext cx="940272" cy="1047936"/>
          </a:xfrm>
          <a:prstGeom prst="rect">
            <a:avLst/>
          </a:prstGeom>
        </p:spPr>
      </p:pic>
      <p:pic>
        <p:nvPicPr>
          <p:cNvPr id="9" name="Picture 8" descr="Blue text on a black background&#10;&#10;Description automatically generated">
            <a:extLst>
              <a:ext uri="{FF2B5EF4-FFF2-40B4-BE49-F238E27FC236}">
                <a16:creationId xmlns:a16="http://schemas.microsoft.com/office/drawing/2014/main" id="{FA14F49C-B488-057B-AB7A-50C8C0FC57D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406776" y="4755292"/>
            <a:ext cx="1757044" cy="697546"/>
          </a:xfrm>
          <a:prstGeom prst="rect">
            <a:avLst/>
          </a:prstGeom>
        </p:spPr>
      </p:pic>
      <p:sp>
        <p:nvSpPr>
          <p:cNvPr id="5" name="Content Placeholder 4">
            <a:extLst>
              <a:ext uri="{FF2B5EF4-FFF2-40B4-BE49-F238E27FC236}">
                <a16:creationId xmlns:a16="http://schemas.microsoft.com/office/drawing/2014/main" id="{AEDA3974-BE68-CE7E-3249-70D2191C504D}"/>
              </a:ext>
            </a:extLst>
          </p:cNvPr>
          <p:cNvSpPr>
            <a:spLocks noGrp="1"/>
          </p:cNvSpPr>
          <p:nvPr>
            <p:ph sz="half" idx="2"/>
          </p:nvPr>
        </p:nvSpPr>
        <p:spPr>
          <a:xfrm>
            <a:off x="6212115" y="437504"/>
            <a:ext cx="5499282" cy="4857742"/>
          </a:xfrm>
        </p:spPr>
        <p:txBody>
          <a:bodyPr>
            <a:normAutofit/>
          </a:bodyPr>
          <a:lstStyle/>
          <a:p>
            <a:pPr marL="0" indent="0">
              <a:lnSpc>
                <a:spcPct val="110000"/>
              </a:lnSpc>
              <a:spcBef>
                <a:spcPts val="0"/>
              </a:spcBef>
              <a:buNone/>
            </a:pPr>
            <a:r>
              <a:rPr lang="en-US" i="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marL="0" indent="0">
              <a:spcBef>
                <a:spcPts val="0"/>
              </a:spcBef>
              <a:buNone/>
            </a:pPr>
            <a:endParaRPr lang="en-US" dirty="0">
              <a:latin typeface="Arial" panose="020B0604020202020204" pitchFamily="34" charset="0"/>
              <a:cs typeface="Arial" panose="020B0604020202020204" pitchFamily="34" charset="0"/>
            </a:endParaRPr>
          </a:p>
          <a:p>
            <a:pPr marL="0" indent="0">
              <a:spcBef>
                <a:spcPts val="0"/>
              </a:spcBef>
              <a:buNone/>
            </a:pPr>
            <a:r>
              <a:rPr lang="en-US" dirty="0" err="1">
                <a:latin typeface="Arial" panose="020B0604020202020204" pitchFamily="34" charset="0"/>
                <a:cs typeface="Arial" panose="020B0604020202020204" pitchFamily="34" charset="0"/>
              </a:rPr>
              <a:t>Maliheh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Mehrshad</a:t>
            </a:r>
            <a:endParaRPr lang="en-US" dirty="0">
              <a:latin typeface="Arial" panose="020B0604020202020204" pitchFamily="34" charset="0"/>
              <a:cs typeface="Arial" panose="020B0604020202020204" pitchFamily="34" charset="0"/>
            </a:endParaRPr>
          </a:p>
          <a:p>
            <a:pPr marL="0" indent="0">
              <a:spcBef>
                <a:spcPts val="0"/>
              </a:spcBef>
              <a:buNone/>
            </a:pPr>
            <a:r>
              <a:rPr lang="en-US" i="1" dirty="0">
                <a:latin typeface="Arial" panose="020B0604020202020204" pitchFamily="34" charset="0"/>
                <a:cs typeface="Arial" panose="020B0604020202020204" pitchFamily="34" charset="0"/>
              </a:rPr>
              <a:t>Stefan </a:t>
            </a:r>
            <a:r>
              <a:rPr lang="en-US" i="1" dirty="0" err="1">
                <a:latin typeface="Arial" panose="020B0604020202020204" pitchFamily="34" charset="0"/>
                <a:cs typeface="Arial" panose="020B0604020202020204" pitchFamily="34" charset="0"/>
              </a:rPr>
              <a:t>Bertilsson</a:t>
            </a:r>
            <a:endParaRPr lang="en-US" i="1" dirty="0">
              <a:latin typeface="Arial" panose="020B0604020202020204" pitchFamily="34" charset="0"/>
              <a:cs typeface="Arial" panose="020B0604020202020204" pitchFamily="34" charset="0"/>
            </a:endParaRPr>
          </a:p>
          <a:p>
            <a:pPr marL="0" indent="0">
              <a:spcBef>
                <a:spcPts val="0"/>
              </a:spcBef>
              <a:buNone/>
            </a:pPr>
            <a:endParaRPr lang="en-US" dirty="0">
              <a:latin typeface="Arial" panose="020B0604020202020204" pitchFamily="34" charset="0"/>
              <a:cs typeface="Arial" panose="020B0604020202020204" pitchFamily="34" charset="0"/>
            </a:endParaRPr>
          </a:p>
          <a:p>
            <a:pPr marL="0" indent="0" algn="r">
              <a:spcBef>
                <a:spcPts val="0"/>
              </a:spcBef>
              <a:buNone/>
            </a:pPr>
            <a:r>
              <a:rPr lang="en-US" dirty="0">
                <a:latin typeface="Arial" panose="020B0604020202020204" pitchFamily="34" charset="0"/>
                <a:cs typeface="Arial" panose="020B0604020202020204" pitchFamily="34" charset="0"/>
              </a:rPr>
              <a:t> </a:t>
            </a:r>
          </a:p>
          <a:p>
            <a:pPr marL="0" indent="0" algn="r">
              <a:spcBef>
                <a:spcPts val="0"/>
              </a:spcBef>
              <a:buNone/>
            </a:pPr>
            <a:r>
              <a:rPr lang="en-US" i="1" dirty="0">
                <a:latin typeface="Arial" panose="020B0604020202020204" pitchFamily="34" charset="0"/>
                <a:cs typeface="Arial" panose="020B0604020202020204" pitchFamily="34" charset="0"/>
              </a:rPr>
              <a:t>Bengt Karlsson, Anders </a:t>
            </a:r>
            <a:r>
              <a:rPr lang="en-US" i="1" dirty="0" err="1">
                <a:latin typeface="Arial" panose="020B0604020202020204" pitchFamily="34" charset="0"/>
                <a:cs typeface="Arial" panose="020B0604020202020204" pitchFamily="34" charset="0"/>
              </a:rPr>
              <a:t>Torstensson</a:t>
            </a:r>
            <a:r>
              <a:rPr lang="en-US" i="1" dirty="0">
                <a:latin typeface="Arial" panose="020B0604020202020204" pitchFamily="34" charset="0"/>
                <a:cs typeface="Arial" panose="020B0604020202020204" pitchFamily="34" charset="0"/>
              </a:rPr>
              <a:t> et al.</a:t>
            </a:r>
          </a:p>
          <a:p>
            <a:pPr marL="0" indent="0">
              <a:spcBef>
                <a:spcPts val="0"/>
              </a:spcBef>
              <a:buNone/>
            </a:pPr>
            <a:endParaRPr lang="en-US" i="1" dirty="0">
              <a:latin typeface="Arial" panose="020B0604020202020204" pitchFamily="34" charset="0"/>
              <a:cs typeface="Arial" panose="020B0604020202020204" pitchFamily="34" charset="0"/>
            </a:endParaRPr>
          </a:p>
          <a:p>
            <a:pPr marL="0" indent="0">
              <a:spcBef>
                <a:spcPts val="0"/>
              </a:spcBef>
              <a:buNone/>
            </a:pPr>
            <a:r>
              <a:rPr lang="en-US" i="1" dirty="0">
                <a:latin typeface="Arial" panose="020B0604020202020204" pitchFamily="34" charset="0"/>
                <a:cs typeface="Arial" panose="020B0604020202020204" pitchFamily="34" charset="0"/>
              </a:rPr>
              <a:t>Agneta Andersson, Sonia Brugel</a:t>
            </a:r>
          </a:p>
          <a:p>
            <a:pPr marL="0" indent="0">
              <a:spcBef>
                <a:spcPts val="0"/>
              </a:spcBef>
              <a:buNone/>
            </a:pPr>
            <a:br>
              <a:rPr lang="en-US" i="1"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Funding:</a:t>
            </a:r>
            <a:endParaRPr lang="en-S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032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59720FE-F293-48E3-9FE1-4B0B4959FE48}"/>
              </a:ext>
            </a:extLst>
          </p:cNvPr>
          <p:cNvGrpSpPr/>
          <p:nvPr/>
        </p:nvGrpSpPr>
        <p:grpSpPr>
          <a:xfrm>
            <a:off x="211729" y="305384"/>
            <a:ext cx="6295949" cy="1482666"/>
            <a:chOff x="991161" y="2548328"/>
            <a:chExt cx="10362639" cy="2440352"/>
          </a:xfrm>
        </p:grpSpPr>
        <p:pic>
          <p:nvPicPr>
            <p:cNvPr id="5" name="Picture 4">
              <a:extLst>
                <a:ext uri="{FF2B5EF4-FFF2-40B4-BE49-F238E27FC236}">
                  <a16:creationId xmlns:a16="http://schemas.microsoft.com/office/drawing/2014/main" id="{4BF8B9A8-E84A-1B12-2923-AE8747FA1EA4}"/>
                </a:ext>
              </a:extLst>
            </p:cNvPr>
            <p:cNvPicPr>
              <a:picLocks noChangeAspect="1"/>
            </p:cNvPicPr>
            <p:nvPr/>
          </p:nvPicPr>
          <p:blipFill>
            <a:blip r:embed="rId2"/>
            <a:stretch>
              <a:fillRect/>
            </a:stretch>
          </p:blipFill>
          <p:spPr>
            <a:xfrm>
              <a:off x="991161" y="3493405"/>
              <a:ext cx="10209678" cy="1495275"/>
            </a:xfrm>
            <a:prstGeom prst="rect">
              <a:avLst/>
            </a:prstGeom>
          </p:spPr>
        </p:pic>
        <p:pic>
          <p:nvPicPr>
            <p:cNvPr id="6" name="Picture 5">
              <a:extLst>
                <a:ext uri="{FF2B5EF4-FFF2-40B4-BE49-F238E27FC236}">
                  <a16:creationId xmlns:a16="http://schemas.microsoft.com/office/drawing/2014/main" id="{BE631BA0-E773-16E3-4521-1E755225D63D}"/>
                </a:ext>
              </a:extLst>
            </p:cNvPr>
            <p:cNvPicPr>
              <a:picLocks noChangeAspect="1"/>
            </p:cNvPicPr>
            <p:nvPr/>
          </p:nvPicPr>
          <p:blipFill>
            <a:blip r:embed="rId3"/>
            <a:stretch>
              <a:fillRect/>
            </a:stretch>
          </p:blipFill>
          <p:spPr>
            <a:xfrm>
              <a:off x="991161" y="2548328"/>
              <a:ext cx="5762343" cy="945077"/>
            </a:xfrm>
            <a:prstGeom prst="rect">
              <a:avLst/>
            </a:prstGeom>
          </p:spPr>
        </p:pic>
        <p:sp>
          <p:nvSpPr>
            <p:cNvPr id="7" name="Rectangle 6">
              <a:extLst>
                <a:ext uri="{FF2B5EF4-FFF2-40B4-BE49-F238E27FC236}">
                  <a16:creationId xmlns:a16="http://schemas.microsoft.com/office/drawing/2014/main" id="{6366EBB2-9C30-0A56-C74D-42FC10B3BF91}"/>
                </a:ext>
              </a:extLst>
            </p:cNvPr>
            <p:cNvSpPr/>
            <p:nvPr/>
          </p:nvSpPr>
          <p:spPr>
            <a:xfrm>
              <a:off x="10058400" y="4586990"/>
              <a:ext cx="1295400" cy="4016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Arial" panose="020B0604020202020204" pitchFamily="34" charset="0"/>
                <a:cs typeface="Arial" panose="020B0604020202020204" pitchFamily="34" charset="0"/>
              </a:endParaRPr>
            </a:p>
          </p:txBody>
        </p:sp>
      </p:grpSp>
      <p:pic>
        <p:nvPicPr>
          <p:cNvPr id="9" name="Content Placeholder 4">
            <a:extLst>
              <a:ext uri="{FF2B5EF4-FFF2-40B4-BE49-F238E27FC236}">
                <a16:creationId xmlns:a16="http://schemas.microsoft.com/office/drawing/2014/main" id="{5D4032AE-F7F7-9E0F-FB02-19A8E7053852}"/>
              </a:ext>
            </a:extLst>
          </p:cNvPr>
          <p:cNvPicPr>
            <a:picLocks noChangeAspect="1"/>
          </p:cNvPicPr>
          <p:nvPr/>
        </p:nvPicPr>
        <p:blipFill>
          <a:blip r:embed="rId4"/>
          <a:srcRect t="55261"/>
          <a:stretch/>
        </p:blipFill>
        <p:spPr>
          <a:xfrm>
            <a:off x="6342855" y="144820"/>
            <a:ext cx="5673736" cy="1442601"/>
          </a:xfrm>
          <a:prstGeom prst="rect">
            <a:avLst/>
          </a:prstGeom>
        </p:spPr>
      </p:pic>
      <p:pic>
        <p:nvPicPr>
          <p:cNvPr id="17" name="Picture 16" descr="A qr code with black squares&#10;&#10;Description automatically generated">
            <a:extLst>
              <a:ext uri="{FF2B5EF4-FFF2-40B4-BE49-F238E27FC236}">
                <a16:creationId xmlns:a16="http://schemas.microsoft.com/office/drawing/2014/main" id="{D61F62E0-AA27-B43F-DD88-FBC402BAE0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714" y="2295442"/>
            <a:ext cx="2502187" cy="2502187"/>
          </a:xfrm>
          <a:prstGeom prst="rect">
            <a:avLst/>
          </a:prstGeom>
          <a:ln w="57150">
            <a:solidFill>
              <a:srgbClr val="C72326"/>
            </a:solidFill>
          </a:ln>
        </p:spPr>
      </p:pic>
      <p:pic>
        <p:nvPicPr>
          <p:cNvPr id="18" name="Content Placeholder 7" descr="A qr code with a red border&#10;&#10;Description automatically generated">
            <a:extLst>
              <a:ext uri="{FF2B5EF4-FFF2-40B4-BE49-F238E27FC236}">
                <a16:creationId xmlns:a16="http://schemas.microsoft.com/office/drawing/2014/main" id="{A2F3469C-9C74-2E92-521A-75C89DECB0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8629" y="2085579"/>
            <a:ext cx="2502187" cy="3268986"/>
          </a:xfrm>
          <a:prstGeom prst="rect">
            <a:avLst/>
          </a:prstGeom>
        </p:spPr>
      </p:pic>
      <p:grpSp>
        <p:nvGrpSpPr>
          <p:cNvPr id="8" name="Group 7">
            <a:extLst>
              <a:ext uri="{FF2B5EF4-FFF2-40B4-BE49-F238E27FC236}">
                <a16:creationId xmlns:a16="http://schemas.microsoft.com/office/drawing/2014/main" id="{A625BBF7-F7DA-9E12-6417-3E70446B0A8F}"/>
              </a:ext>
            </a:extLst>
          </p:cNvPr>
          <p:cNvGrpSpPr/>
          <p:nvPr/>
        </p:nvGrpSpPr>
        <p:grpSpPr>
          <a:xfrm>
            <a:off x="289120" y="4701892"/>
            <a:ext cx="5251707" cy="2540352"/>
            <a:chOff x="403420" y="4778092"/>
            <a:chExt cx="5251707" cy="2540352"/>
          </a:xfrm>
        </p:grpSpPr>
        <p:sp>
          <p:nvSpPr>
            <p:cNvPr id="2" name="Rectangle 27">
              <a:extLst>
                <a:ext uri="{FF2B5EF4-FFF2-40B4-BE49-F238E27FC236}">
                  <a16:creationId xmlns:a16="http://schemas.microsoft.com/office/drawing/2014/main" id="{E7E732FE-2A2B-6AA8-8C11-E43179C8DD20}"/>
                </a:ext>
              </a:extLst>
            </p:cNvPr>
            <p:cNvSpPr>
              <a:spLocks noChangeArrowheads="1"/>
            </p:cNvSpPr>
            <p:nvPr/>
          </p:nvSpPr>
          <p:spPr bwMode="auto">
            <a:xfrm>
              <a:off x="971346" y="4778092"/>
              <a:ext cx="4683781" cy="254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28836" tIns="428836" rIns="428836" bIns="428836">
              <a:spAutoFit/>
            </a:bodyPr>
            <a:lstStyle>
              <a:lvl1pPr defTabSz="841375">
                <a:spcBef>
                  <a:spcPct val="20000"/>
                </a:spcBef>
                <a:buChar char="•"/>
                <a:defRPr sz="14600">
                  <a:solidFill>
                    <a:schemeClr val="tx1"/>
                  </a:solidFill>
                  <a:latin typeface="Arial" panose="020B0604020202020204" pitchFamily="34" charset="0"/>
                  <a:ea typeface="MS PGothic" panose="020B0600070205080204" pitchFamily="34" charset="-128"/>
                </a:defRPr>
              </a:lvl1pPr>
              <a:lvl2pPr marL="742950" indent="-285750" defTabSz="841375">
                <a:spcBef>
                  <a:spcPct val="20000"/>
                </a:spcBef>
                <a:buChar char="–"/>
                <a:defRPr sz="12800">
                  <a:solidFill>
                    <a:schemeClr val="tx1"/>
                  </a:solidFill>
                  <a:latin typeface="Arial" panose="020B0604020202020204" pitchFamily="34" charset="0"/>
                  <a:ea typeface="MS PGothic" panose="020B0600070205080204" pitchFamily="34" charset="-128"/>
                </a:defRPr>
              </a:lvl2pPr>
              <a:lvl3pPr marL="1143000" indent="-228600" defTabSz="841375">
                <a:spcBef>
                  <a:spcPct val="20000"/>
                </a:spcBef>
                <a:buChar char="•"/>
                <a:defRPr sz="11000">
                  <a:solidFill>
                    <a:schemeClr val="tx1"/>
                  </a:solidFill>
                  <a:latin typeface="Arial" panose="020B0604020202020204" pitchFamily="34" charset="0"/>
                  <a:ea typeface="MS PGothic" panose="020B0600070205080204" pitchFamily="34" charset="-128"/>
                </a:defRPr>
              </a:lvl3pPr>
              <a:lvl4pPr marL="1600200" indent="-228600" defTabSz="841375">
                <a:spcBef>
                  <a:spcPct val="20000"/>
                </a:spcBef>
                <a:buChar char="–"/>
                <a:defRPr sz="9200">
                  <a:solidFill>
                    <a:schemeClr val="tx1"/>
                  </a:solidFill>
                  <a:latin typeface="Arial" panose="020B0604020202020204" pitchFamily="34" charset="0"/>
                  <a:ea typeface="MS PGothic" panose="020B0600070205080204" pitchFamily="34" charset="-128"/>
                </a:defRPr>
              </a:lvl4pPr>
              <a:lvl5pPr marL="2057400" indent="-228600" defTabSz="841375">
                <a:spcBef>
                  <a:spcPct val="20000"/>
                </a:spcBef>
                <a:buChar char="»"/>
                <a:defRPr sz="9200">
                  <a:solidFill>
                    <a:schemeClr val="tx1"/>
                  </a:solidFill>
                  <a:latin typeface="Arial" panose="020B0604020202020204" pitchFamily="34" charset="0"/>
                  <a:ea typeface="MS PGothic" panose="020B0600070205080204" pitchFamily="34" charset="-128"/>
                </a:defRPr>
              </a:lvl5pPr>
              <a:lvl6pPr marL="2514600" indent="-228600" defTabSz="841375" eaLnBrk="0" fontAlgn="base" hangingPunct="0">
                <a:spcBef>
                  <a:spcPct val="20000"/>
                </a:spcBef>
                <a:spcAft>
                  <a:spcPct val="0"/>
                </a:spcAft>
                <a:buChar char="»"/>
                <a:defRPr sz="9200">
                  <a:solidFill>
                    <a:schemeClr val="tx1"/>
                  </a:solidFill>
                  <a:latin typeface="Arial" panose="020B0604020202020204" pitchFamily="34" charset="0"/>
                  <a:ea typeface="MS PGothic" panose="020B0600070205080204" pitchFamily="34" charset="-128"/>
                </a:defRPr>
              </a:lvl6pPr>
              <a:lvl7pPr marL="2971800" indent="-228600" defTabSz="841375" eaLnBrk="0" fontAlgn="base" hangingPunct="0">
                <a:spcBef>
                  <a:spcPct val="20000"/>
                </a:spcBef>
                <a:spcAft>
                  <a:spcPct val="0"/>
                </a:spcAft>
                <a:buChar char="»"/>
                <a:defRPr sz="9200">
                  <a:solidFill>
                    <a:schemeClr val="tx1"/>
                  </a:solidFill>
                  <a:latin typeface="Arial" panose="020B0604020202020204" pitchFamily="34" charset="0"/>
                  <a:ea typeface="MS PGothic" panose="020B0600070205080204" pitchFamily="34" charset="-128"/>
                </a:defRPr>
              </a:lvl7pPr>
              <a:lvl8pPr marL="3429000" indent="-228600" defTabSz="841375" eaLnBrk="0" fontAlgn="base" hangingPunct="0">
                <a:spcBef>
                  <a:spcPct val="20000"/>
                </a:spcBef>
                <a:spcAft>
                  <a:spcPct val="0"/>
                </a:spcAft>
                <a:buChar char="»"/>
                <a:defRPr sz="9200">
                  <a:solidFill>
                    <a:schemeClr val="tx1"/>
                  </a:solidFill>
                  <a:latin typeface="Arial" panose="020B0604020202020204" pitchFamily="34" charset="0"/>
                  <a:ea typeface="MS PGothic" panose="020B0600070205080204" pitchFamily="34" charset="-128"/>
                </a:defRPr>
              </a:lvl8pPr>
              <a:lvl9pPr marL="3886200" indent="-228600" defTabSz="841375" eaLnBrk="0" fontAlgn="base" hangingPunct="0">
                <a:spcBef>
                  <a:spcPct val="20000"/>
                </a:spcBef>
                <a:spcAft>
                  <a:spcPct val="0"/>
                </a:spcAft>
                <a:buChar char="»"/>
                <a:defRPr sz="9200">
                  <a:solidFill>
                    <a:schemeClr val="tx1"/>
                  </a:solidFill>
                  <a:latin typeface="Arial" panose="020B0604020202020204" pitchFamily="34" charset="0"/>
                  <a:ea typeface="MS PGothic" panose="020B0600070205080204" pitchFamily="34" charset="-128"/>
                </a:defRPr>
              </a:lvl9pPr>
            </a:lstStyle>
            <a:p>
              <a:pPr algn="r" eaLnBrk="1" hangingPunct="1">
                <a:buFontTx/>
                <a:buNone/>
              </a:pPr>
              <a:r>
                <a:rPr lang="en-US" altLang="pl-PL" sz="3200" b="0" dirty="0"/>
                <a:t>Personal website</a:t>
              </a:r>
            </a:p>
            <a:p>
              <a:pPr algn="r" eaLnBrk="1" hangingPunct="1">
                <a:buFontTx/>
                <a:buNone/>
              </a:pPr>
              <a:r>
                <a:rPr lang="en-US" altLang="pl-PL" sz="3200" b="1" dirty="0"/>
                <a:t>KTJ microbes</a:t>
              </a:r>
            </a:p>
            <a:p>
              <a:pPr algn="r" eaLnBrk="1" hangingPunct="1">
                <a:buFontTx/>
                <a:buNone/>
              </a:pPr>
              <a:r>
                <a:rPr lang="en-US" altLang="pl-PL" sz="3200" b="0" dirty="0">
                  <a:hlinkClick r:id="rId7" action="ppaction://hlinkfile"/>
                </a:rPr>
                <a:t>ktjmicrobes.com</a:t>
              </a:r>
              <a:endParaRPr lang="sv-SE" altLang="pl-PL" sz="3200" b="0" dirty="0"/>
            </a:p>
          </p:txBody>
        </p:sp>
        <p:pic>
          <p:nvPicPr>
            <p:cNvPr id="3" name="Picture 2" descr="A qr code with blue squares&#10;&#10;Description automatically generated">
              <a:extLst>
                <a:ext uri="{FF2B5EF4-FFF2-40B4-BE49-F238E27FC236}">
                  <a16:creationId xmlns:a16="http://schemas.microsoft.com/office/drawing/2014/main" id="{7AA31609-71F4-46DD-F73C-0B39D41063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420" y="5252442"/>
              <a:ext cx="1591652" cy="1591652"/>
            </a:xfrm>
            <a:prstGeom prst="rect">
              <a:avLst/>
            </a:prstGeom>
          </p:spPr>
        </p:pic>
      </p:grpSp>
    </p:spTree>
    <p:extLst>
      <p:ext uri="{BB962C8B-B14F-4D97-AF65-F5344CB8AC3E}">
        <p14:creationId xmlns:p14="http://schemas.microsoft.com/office/powerpoint/2010/main" val="1387218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0E96A-D6EF-BBA9-E259-D1E1FE5A82CD}"/>
              </a:ext>
            </a:extLst>
          </p:cNvPr>
          <p:cNvSpPr>
            <a:spLocks noGrp="1"/>
          </p:cNvSpPr>
          <p:nvPr>
            <p:ph type="title" idx="4294967295"/>
          </p:nvPr>
        </p:nvSpPr>
        <p:spPr>
          <a:xfrm>
            <a:off x="35075" y="520094"/>
            <a:ext cx="6102246" cy="1298783"/>
          </a:xfrm>
        </p:spPr>
        <p:txBody>
          <a:bodyPr>
            <a:noAutofit/>
          </a:bodyPr>
          <a:lstStyle/>
          <a:p>
            <a:pPr algn="ctr"/>
            <a:r>
              <a:rPr lang="en-US" sz="3800" dirty="0">
                <a:latin typeface="Arial" panose="020B0604020202020204" pitchFamily="34" charset="0"/>
                <a:cs typeface="Arial" panose="020B0604020202020204" pitchFamily="34" charset="0"/>
              </a:rPr>
              <a:t>Salinity as the major environmental factor determining the distribution of free-living bacteria</a:t>
            </a:r>
            <a:endParaRPr lang="en-SE" sz="3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07ACECB-E32B-1B52-A74F-B23DB09D08BA}"/>
              </a:ext>
            </a:extLst>
          </p:cNvPr>
          <p:cNvPicPr>
            <a:picLocks noChangeAspect="1"/>
          </p:cNvPicPr>
          <p:nvPr/>
        </p:nvPicPr>
        <p:blipFill>
          <a:blip r:embed="rId3"/>
          <a:stretch>
            <a:fillRect/>
          </a:stretch>
        </p:blipFill>
        <p:spPr>
          <a:xfrm>
            <a:off x="326231" y="2303115"/>
            <a:ext cx="5519934" cy="1729239"/>
          </a:xfrm>
          <a:prstGeom prst="rect">
            <a:avLst/>
          </a:prstGeom>
        </p:spPr>
      </p:pic>
      <p:pic>
        <p:nvPicPr>
          <p:cNvPr id="7" name="Picture 6" descr="A diagram of a graph showing a variety of points&#10;&#10;Description automatically generated with medium confidence">
            <a:extLst>
              <a:ext uri="{FF2B5EF4-FFF2-40B4-BE49-F238E27FC236}">
                <a16:creationId xmlns:a16="http://schemas.microsoft.com/office/drawing/2014/main" id="{91440A05-15FE-FA0A-6869-8395D6338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4831" y="4128013"/>
            <a:ext cx="2119524" cy="2363232"/>
          </a:xfrm>
          <a:prstGeom prst="rect">
            <a:avLst/>
          </a:prstGeom>
        </p:spPr>
      </p:pic>
      <p:pic>
        <p:nvPicPr>
          <p:cNvPr id="15" name="Picture 14">
            <a:extLst>
              <a:ext uri="{FF2B5EF4-FFF2-40B4-BE49-F238E27FC236}">
                <a16:creationId xmlns:a16="http://schemas.microsoft.com/office/drawing/2014/main" id="{4684E22A-CD3C-1098-E5BB-3166472CE524}"/>
              </a:ext>
            </a:extLst>
          </p:cNvPr>
          <p:cNvPicPr>
            <a:picLocks noChangeAspect="1"/>
          </p:cNvPicPr>
          <p:nvPr/>
        </p:nvPicPr>
        <p:blipFill>
          <a:blip r:embed="rId5"/>
          <a:stretch>
            <a:fillRect/>
          </a:stretch>
        </p:blipFill>
        <p:spPr>
          <a:xfrm>
            <a:off x="7877931" y="2658977"/>
            <a:ext cx="2577521" cy="3832268"/>
          </a:xfrm>
          <a:prstGeom prst="rect">
            <a:avLst/>
          </a:prstGeom>
        </p:spPr>
      </p:pic>
      <p:pic>
        <p:nvPicPr>
          <p:cNvPr id="17" name="Picture 16">
            <a:extLst>
              <a:ext uri="{FF2B5EF4-FFF2-40B4-BE49-F238E27FC236}">
                <a16:creationId xmlns:a16="http://schemas.microsoft.com/office/drawing/2014/main" id="{CD336687-FF5D-20A8-5267-73B2B9E573BD}"/>
              </a:ext>
            </a:extLst>
          </p:cNvPr>
          <p:cNvPicPr>
            <a:picLocks noChangeAspect="1"/>
          </p:cNvPicPr>
          <p:nvPr/>
        </p:nvPicPr>
        <p:blipFill>
          <a:blip r:embed="rId6"/>
          <a:stretch>
            <a:fillRect/>
          </a:stretch>
        </p:blipFill>
        <p:spPr>
          <a:xfrm>
            <a:off x="6605872" y="167597"/>
            <a:ext cx="5121639" cy="2209500"/>
          </a:xfrm>
          <a:prstGeom prst="rect">
            <a:avLst/>
          </a:prstGeom>
        </p:spPr>
      </p:pic>
      <p:pic>
        <p:nvPicPr>
          <p:cNvPr id="8" name="Picture 7">
            <a:extLst>
              <a:ext uri="{FF2B5EF4-FFF2-40B4-BE49-F238E27FC236}">
                <a16:creationId xmlns:a16="http://schemas.microsoft.com/office/drawing/2014/main" id="{89F26E38-E863-B1BC-DE70-AC0DA2A69446}"/>
              </a:ext>
            </a:extLst>
          </p:cNvPr>
          <p:cNvPicPr>
            <a:picLocks noChangeAspect="1"/>
          </p:cNvPicPr>
          <p:nvPr/>
        </p:nvPicPr>
        <p:blipFill>
          <a:blip r:embed="rId7"/>
          <a:stretch>
            <a:fillRect/>
          </a:stretch>
        </p:blipFill>
        <p:spPr>
          <a:xfrm>
            <a:off x="6050548" y="167597"/>
            <a:ext cx="6106377" cy="2800741"/>
          </a:xfrm>
          <a:prstGeom prst="rect">
            <a:avLst/>
          </a:prstGeom>
        </p:spPr>
      </p:pic>
      <p:pic>
        <p:nvPicPr>
          <p:cNvPr id="10" name="Picture 9">
            <a:extLst>
              <a:ext uri="{FF2B5EF4-FFF2-40B4-BE49-F238E27FC236}">
                <a16:creationId xmlns:a16="http://schemas.microsoft.com/office/drawing/2014/main" id="{3E98DAF4-EABB-1D4E-C0FB-27FB4391928F}"/>
              </a:ext>
            </a:extLst>
          </p:cNvPr>
          <p:cNvPicPr>
            <a:picLocks noChangeAspect="1"/>
          </p:cNvPicPr>
          <p:nvPr/>
        </p:nvPicPr>
        <p:blipFill>
          <a:blip r:embed="rId8"/>
          <a:stretch>
            <a:fillRect/>
          </a:stretch>
        </p:blipFill>
        <p:spPr>
          <a:xfrm>
            <a:off x="7504705" y="2936620"/>
            <a:ext cx="3619848" cy="3554625"/>
          </a:xfrm>
          <a:prstGeom prst="rect">
            <a:avLst/>
          </a:prstGeom>
        </p:spPr>
      </p:pic>
    </p:spTree>
    <p:extLst>
      <p:ext uri="{BB962C8B-B14F-4D97-AF65-F5344CB8AC3E}">
        <p14:creationId xmlns:p14="http://schemas.microsoft.com/office/powerpoint/2010/main" val="39006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7"/>
                                        </p:tgtEl>
                                      </p:cBhvr>
                                    </p:animEffect>
                                    <p:anim calcmode="lin" valueType="num">
                                      <p:cBhvr>
                                        <p:cTn id="31" dur="1000"/>
                                        <p:tgtEl>
                                          <p:spTgt spid="17"/>
                                        </p:tgtEl>
                                        <p:attrNameLst>
                                          <p:attrName>ppt_x</p:attrName>
                                        </p:attrNameLst>
                                      </p:cBhvr>
                                      <p:tavLst>
                                        <p:tav tm="0">
                                          <p:val>
                                            <p:strVal val="ppt_x"/>
                                          </p:val>
                                        </p:tav>
                                        <p:tav tm="100000">
                                          <p:val>
                                            <p:strVal val="ppt_x"/>
                                          </p:val>
                                        </p:tav>
                                      </p:tavLst>
                                    </p:anim>
                                    <p:anim calcmode="lin" valueType="num">
                                      <p:cBhvr>
                                        <p:cTn id="32" dur="1000"/>
                                        <p:tgtEl>
                                          <p:spTgt spid="17"/>
                                        </p:tgtEl>
                                        <p:attrNameLst>
                                          <p:attrName>ppt_y</p:attrName>
                                        </p:attrNameLst>
                                      </p:cBhvr>
                                      <p:tavLst>
                                        <p:tav tm="0">
                                          <p:val>
                                            <p:strVal val="ppt_y"/>
                                          </p:val>
                                        </p:tav>
                                        <p:tav tm="100000">
                                          <p:val>
                                            <p:strVal val="ppt_y+.1"/>
                                          </p:val>
                                        </p:tav>
                                      </p:tavLst>
                                    </p:anim>
                                    <p:set>
                                      <p:cBhvr>
                                        <p:cTn id="33" dur="1" fill="hold">
                                          <p:stCondLst>
                                            <p:cond delay="999"/>
                                          </p:stCondLst>
                                        </p:cTn>
                                        <p:tgtEl>
                                          <p:spTgt spid="17"/>
                                        </p:tgtEl>
                                        <p:attrNameLst>
                                          <p:attrName>style.visibility</p:attrName>
                                        </p:attrNameLst>
                                      </p:cBhvr>
                                      <p:to>
                                        <p:strVal val="hidden"/>
                                      </p:to>
                                    </p:set>
                                  </p:childTnLst>
                                </p:cTn>
                              </p:par>
                              <p:par>
                                <p:cTn id="34" presetID="42" presetClass="exit" presetSubtype="0" fill="hold" nodeType="withEffect">
                                  <p:stCondLst>
                                    <p:cond delay="0"/>
                                  </p:stCondLst>
                                  <p:childTnLst>
                                    <p:animEffect transition="out" filter="fade">
                                      <p:cBhvr>
                                        <p:cTn id="35" dur="1000"/>
                                        <p:tgtEl>
                                          <p:spTgt spid="15"/>
                                        </p:tgtEl>
                                      </p:cBhvr>
                                    </p:animEffect>
                                    <p:anim calcmode="lin" valueType="num">
                                      <p:cBhvr>
                                        <p:cTn id="36" dur="1000"/>
                                        <p:tgtEl>
                                          <p:spTgt spid="15"/>
                                        </p:tgtEl>
                                        <p:attrNameLst>
                                          <p:attrName>ppt_x</p:attrName>
                                        </p:attrNameLst>
                                      </p:cBhvr>
                                      <p:tavLst>
                                        <p:tav tm="0">
                                          <p:val>
                                            <p:strVal val="ppt_x"/>
                                          </p:val>
                                        </p:tav>
                                        <p:tav tm="100000">
                                          <p:val>
                                            <p:strVal val="ppt_x"/>
                                          </p:val>
                                        </p:tav>
                                      </p:tavLst>
                                    </p:anim>
                                    <p:anim calcmode="lin" valueType="num">
                                      <p:cBhvr>
                                        <p:cTn id="37" dur="1000"/>
                                        <p:tgtEl>
                                          <p:spTgt spid="15"/>
                                        </p:tgtEl>
                                        <p:attrNameLst>
                                          <p:attrName>ppt_y</p:attrName>
                                        </p:attrNameLst>
                                      </p:cBhvr>
                                      <p:tavLst>
                                        <p:tav tm="0">
                                          <p:val>
                                            <p:strVal val="ppt_y"/>
                                          </p:val>
                                        </p:tav>
                                        <p:tav tm="100000">
                                          <p:val>
                                            <p:strVal val="ppt_y+.1"/>
                                          </p:val>
                                        </p:tav>
                                      </p:tavLst>
                                    </p:anim>
                                    <p:set>
                                      <p:cBhvr>
                                        <p:cTn id="38" dur="1" fill="hold">
                                          <p:stCondLst>
                                            <p:cond delay="999"/>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5F7CE-45CA-4ACE-5F72-3560A9B6D8D2}"/>
              </a:ext>
            </a:extLst>
          </p:cNvPr>
          <p:cNvSpPr>
            <a:spLocks noGrp="1"/>
          </p:cNvSpPr>
          <p:nvPr>
            <p:ph type="title"/>
          </p:nvPr>
        </p:nvSpPr>
        <p:spPr/>
        <p:txBody>
          <a:bodyPr>
            <a:normAutofit fontScale="90000"/>
          </a:bodyPr>
          <a:lstStyle/>
          <a:p>
            <a:pPr algn="ctr"/>
            <a:r>
              <a:rPr lang="en-US" dirty="0">
                <a:latin typeface="Arial" panose="020B0604020202020204" pitchFamily="34" charset="0"/>
                <a:cs typeface="Arial" panose="020B0604020202020204" pitchFamily="34" charset="0"/>
              </a:rPr>
              <a:t>The salinity divide and the biome in-between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(or salinity barriers and gradients)</a:t>
            </a:r>
            <a:endParaRPr lang="en-SE"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B601A67-36A9-7A4F-6101-8C944FAB6A91}"/>
              </a:ext>
            </a:extLst>
          </p:cNvPr>
          <p:cNvPicPr>
            <a:picLocks noChangeAspect="1"/>
          </p:cNvPicPr>
          <p:nvPr/>
        </p:nvPicPr>
        <p:blipFill>
          <a:blip r:embed="rId3"/>
          <a:stretch>
            <a:fillRect/>
          </a:stretch>
        </p:blipFill>
        <p:spPr>
          <a:xfrm>
            <a:off x="239843" y="1589807"/>
            <a:ext cx="4991724" cy="2588588"/>
          </a:xfrm>
          <a:prstGeom prst="rect">
            <a:avLst/>
          </a:prstGeom>
        </p:spPr>
      </p:pic>
      <p:pic>
        <p:nvPicPr>
          <p:cNvPr id="6" name="Picture 5">
            <a:extLst>
              <a:ext uri="{FF2B5EF4-FFF2-40B4-BE49-F238E27FC236}">
                <a16:creationId xmlns:a16="http://schemas.microsoft.com/office/drawing/2014/main" id="{9B16B313-7778-59CF-04AA-A33A58CF7DF4}"/>
              </a:ext>
            </a:extLst>
          </p:cNvPr>
          <p:cNvPicPr>
            <a:picLocks noChangeAspect="1"/>
          </p:cNvPicPr>
          <p:nvPr/>
        </p:nvPicPr>
        <p:blipFill>
          <a:blip r:embed="rId4"/>
          <a:stretch>
            <a:fillRect/>
          </a:stretch>
        </p:blipFill>
        <p:spPr>
          <a:xfrm>
            <a:off x="122992" y="4492347"/>
            <a:ext cx="5473944" cy="1833378"/>
          </a:xfrm>
          <a:prstGeom prst="rect">
            <a:avLst/>
          </a:prstGeom>
        </p:spPr>
      </p:pic>
      <p:pic>
        <p:nvPicPr>
          <p:cNvPr id="10" name="Picture 9">
            <a:extLst>
              <a:ext uri="{FF2B5EF4-FFF2-40B4-BE49-F238E27FC236}">
                <a16:creationId xmlns:a16="http://schemas.microsoft.com/office/drawing/2014/main" id="{12BEA15C-BE4F-1D71-303E-E5BBA14D5C5F}"/>
              </a:ext>
            </a:extLst>
          </p:cNvPr>
          <p:cNvPicPr>
            <a:picLocks noChangeAspect="1"/>
          </p:cNvPicPr>
          <p:nvPr/>
        </p:nvPicPr>
        <p:blipFill>
          <a:blip r:embed="rId5"/>
          <a:stretch>
            <a:fillRect/>
          </a:stretch>
        </p:blipFill>
        <p:spPr>
          <a:xfrm>
            <a:off x="5921116" y="1893362"/>
            <a:ext cx="5887272" cy="1981477"/>
          </a:xfrm>
          <a:prstGeom prst="rect">
            <a:avLst/>
          </a:prstGeom>
        </p:spPr>
      </p:pic>
      <p:sp>
        <p:nvSpPr>
          <p:cNvPr id="12" name="TextBox 11">
            <a:extLst>
              <a:ext uri="{FF2B5EF4-FFF2-40B4-BE49-F238E27FC236}">
                <a16:creationId xmlns:a16="http://schemas.microsoft.com/office/drawing/2014/main" id="{309C7C77-46F2-D7FB-9B28-CCB449CE3BB8}"/>
              </a:ext>
            </a:extLst>
          </p:cNvPr>
          <p:cNvSpPr txBox="1"/>
          <p:nvPr/>
        </p:nvSpPr>
        <p:spPr>
          <a:xfrm>
            <a:off x="5596936" y="4307680"/>
            <a:ext cx="628896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Three aquatic biomes:</a:t>
            </a:r>
            <a:r>
              <a:rPr lang="en-US" b="1" dirty="0">
                <a:solidFill>
                  <a:srgbClr val="3DBE41"/>
                </a:solidFill>
                <a:latin typeface="Arial" panose="020B0604020202020204" pitchFamily="34" charset="0"/>
                <a:cs typeface="Arial" panose="020B0604020202020204" pitchFamily="34" charset="0"/>
              </a:rPr>
              <a:t> freshwater</a:t>
            </a:r>
            <a:r>
              <a:rPr lang="en-US" b="1" dirty="0">
                <a:latin typeface="Arial" panose="020B0604020202020204" pitchFamily="34" charset="0"/>
                <a:cs typeface="Arial" panose="020B0604020202020204" pitchFamily="34" charset="0"/>
              </a:rPr>
              <a:t>, </a:t>
            </a:r>
            <a:r>
              <a:rPr lang="en-US" b="1" dirty="0">
                <a:solidFill>
                  <a:srgbClr val="BC3FA6"/>
                </a:solidFill>
                <a:latin typeface="Arial" panose="020B0604020202020204" pitchFamily="34" charset="0"/>
                <a:cs typeface="Arial" panose="020B0604020202020204" pitchFamily="34" charset="0"/>
              </a:rPr>
              <a:t>brackish</a:t>
            </a:r>
            <a:r>
              <a:rPr lang="en-US" b="1" dirty="0">
                <a:latin typeface="Arial" panose="020B0604020202020204" pitchFamily="34" charset="0"/>
                <a:cs typeface="Arial" panose="020B0604020202020204" pitchFamily="34" charset="0"/>
              </a:rPr>
              <a:t>, and </a:t>
            </a:r>
            <a:r>
              <a:rPr lang="en-US" b="1" dirty="0">
                <a:solidFill>
                  <a:srgbClr val="3C7EDF"/>
                </a:solidFill>
                <a:latin typeface="Arial" panose="020B0604020202020204" pitchFamily="34" charset="0"/>
                <a:cs typeface="Arial" panose="020B0604020202020204" pitchFamily="34" charset="0"/>
              </a:rPr>
              <a:t>marine</a:t>
            </a:r>
            <a:endParaRPr lang="en-SE" b="1" dirty="0">
              <a:solidFill>
                <a:srgbClr val="3C7EDF"/>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C8E087F-F375-C485-C82F-D0574B2D89BE}"/>
              </a:ext>
            </a:extLst>
          </p:cNvPr>
          <p:cNvSpPr txBox="1"/>
          <p:nvPr/>
        </p:nvSpPr>
        <p:spPr>
          <a:xfrm>
            <a:off x="5596936" y="4740521"/>
            <a:ext cx="5210972"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Outstanding </a:t>
            </a:r>
            <a:r>
              <a:rPr lang="en-US" b="1" dirty="0">
                <a:latin typeface="Arial" panose="020B0604020202020204" pitchFamily="34" charset="0"/>
                <a:cs typeface="Arial" panose="020B0604020202020204" pitchFamily="34" charset="0"/>
              </a:rPr>
              <a:t>remaining questions</a:t>
            </a:r>
            <a:r>
              <a:rPr lang="en-US" dirty="0">
                <a:latin typeface="Arial" panose="020B0604020202020204" pitchFamily="34" charset="0"/>
                <a:cs typeface="Arial" panose="020B0604020202020204" pitchFamily="34" charset="0"/>
              </a:rPr>
              <a:t>:</a:t>
            </a:r>
          </a:p>
          <a:p>
            <a:pPr marL="342900" indent="-342900">
              <a:buFont typeface="+mj-lt"/>
              <a:buAutoNum type="arabicPeriod"/>
            </a:pPr>
            <a:r>
              <a:rPr lang="en-US" b="1" dirty="0">
                <a:latin typeface="Arial" panose="020B0604020202020204" pitchFamily="34" charset="0"/>
                <a:cs typeface="Arial" panose="020B0604020202020204" pitchFamily="34" charset="0"/>
              </a:rPr>
              <a:t>How are the bacteria in the three biomes different?</a:t>
            </a:r>
          </a:p>
          <a:p>
            <a:pPr marL="342900" indent="-342900">
              <a:buFont typeface="+mj-lt"/>
              <a:buAutoNum type="arabicPeriod"/>
            </a:pPr>
            <a:r>
              <a:rPr lang="en-US" b="1" dirty="0">
                <a:latin typeface="Arial" panose="020B0604020202020204" pitchFamily="34" charset="0"/>
                <a:cs typeface="Arial" panose="020B0604020202020204" pitchFamily="34" charset="0"/>
              </a:rPr>
              <a:t>What about protists?</a:t>
            </a:r>
            <a:r>
              <a:rPr lang="en-US" dirty="0">
                <a:latin typeface="Arial" panose="020B0604020202020204" pitchFamily="34" charset="0"/>
                <a:cs typeface="Arial" panose="020B0604020202020204" pitchFamily="34" charset="0"/>
              </a:rPr>
              <a:t> </a:t>
            </a:r>
          </a:p>
          <a:p>
            <a:pPr marL="342900" indent="-342900">
              <a:buFont typeface="+mj-lt"/>
              <a:buAutoNum type="arabicPeriod"/>
            </a:pPr>
            <a:r>
              <a:rPr lang="en-US" b="1" dirty="0">
                <a:latin typeface="Arial" panose="020B0604020202020204" pitchFamily="34" charset="0"/>
                <a:cs typeface="Arial" panose="020B0604020202020204" pitchFamily="34" charset="0"/>
              </a:rPr>
              <a:t>How does salinity affect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(alpha-)</a:t>
            </a:r>
            <a:r>
              <a:rPr lang="en-US" b="1" dirty="0">
                <a:latin typeface="Arial" panose="020B0604020202020204" pitchFamily="34" charset="0"/>
                <a:cs typeface="Arial" panose="020B0604020202020204" pitchFamily="34" charset="0"/>
              </a:rPr>
              <a:t>diversity</a:t>
            </a:r>
            <a:r>
              <a:rPr lang="en-US" dirty="0">
                <a:latin typeface="Arial" panose="020B0604020202020204" pitchFamily="34" charset="0"/>
                <a:cs typeface="Arial" panose="020B0604020202020204" pitchFamily="34" charset="0"/>
              </a:rPr>
              <a:t> (number of “species”).</a:t>
            </a:r>
            <a:endParaRPr lang="en-SE"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E4CA2D62-F30F-6013-D459-D07DF50F8F77}"/>
              </a:ext>
            </a:extLst>
          </p:cNvPr>
          <p:cNvGrpSpPr/>
          <p:nvPr/>
        </p:nvGrpSpPr>
        <p:grpSpPr>
          <a:xfrm>
            <a:off x="9690481" y="4646632"/>
            <a:ext cx="2501519" cy="1524808"/>
            <a:chOff x="9690481" y="4894358"/>
            <a:chExt cx="2501519" cy="1524808"/>
          </a:xfrm>
        </p:grpSpPr>
        <p:pic>
          <p:nvPicPr>
            <p:cNvPr id="16" name="Picture 15" descr="A diagram of different colored shapes&#10;&#10;Description automatically generated with medium confidence">
              <a:extLst>
                <a:ext uri="{FF2B5EF4-FFF2-40B4-BE49-F238E27FC236}">
                  <a16:creationId xmlns:a16="http://schemas.microsoft.com/office/drawing/2014/main" id="{639F0BBD-A23C-472F-7A5B-7BE65C7989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8125" y="4894358"/>
              <a:ext cx="1645076" cy="1268830"/>
            </a:xfrm>
            <a:prstGeom prst="rect">
              <a:avLst/>
            </a:prstGeom>
          </p:spPr>
        </p:pic>
        <p:sp>
          <p:nvSpPr>
            <p:cNvPr id="17" name="TextBox 16">
              <a:extLst>
                <a:ext uri="{FF2B5EF4-FFF2-40B4-BE49-F238E27FC236}">
                  <a16:creationId xmlns:a16="http://schemas.microsoft.com/office/drawing/2014/main" id="{CB93ADC8-2062-2AF9-68BC-455171BC7F41}"/>
                </a:ext>
              </a:extLst>
            </p:cNvPr>
            <p:cNvSpPr txBox="1"/>
            <p:nvPr/>
          </p:nvSpPr>
          <p:spPr>
            <a:xfrm>
              <a:off x="9690481" y="6049834"/>
              <a:ext cx="2501519" cy="369332"/>
            </a:xfrm>
            <a:prstGeom prst="rect">
              <a:avLst/>
            </a:prstGeom>
            <a:noFill/>
          </p:spPr>
          <p:txBody>
            <a:bodyPr wrap="none" rtlCol="0">
              <a:spAutoFit/>
            </a:bodyPr>
            <a:lstStyle/>
            <a:p>
              <a:r>
                <a:rPr lang="en-US" dirty="0" err="1">
                  <a:solidFill>
                    <a:schemeClr val="bg2">
                      <a:lumMod val="75000"/>
                    </a:schemeClr>
                  </a:solidFill>
                  <a:latin typeface="Arial" panose="020B0604020202020204" pitchFamily="34" charset="0"/>
                  <a:cs typeface="Arial" panose="020B0604020202020204" pitchFamily="34" charset="0"/>
                </a:rPr>
                <a:t>Herlemann</a:t>
              </a:r>
              <a:r>
                <a:rPr lang="en-US" dirty="0">
                  <a:solidFill>
                    <a:schemeClr val="bg2">
                      <a:lumMod val="75000"/>
                    </a:schemeClr>
                  </a:solidFill>
                  <a:latin typeface="Arial" panose="020B0604020202020204" pitchFamily="34" charset="0"/>
                  <a:cs typeface="Arial" panose="020B0604020202020204" pitchFamily="34" charset="0"/>
                </a:rPr>
                <a:t> et al., 2011</a:t>
              </a:r>
              <a:endParaRPr lang="en-SE" dirty="0">
                <a:solidFill>
                  <a:schemeClr val="bg2">
                    <a:lumMod val="75000"/>
                  </a:schemeClr>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7044287A-60F3-4CDF-CCCE-704689155F3C}"/>
              </a:ext>
            </a:extLst>
          </p:cNvPr>
          <p:cNvGrpSpPr/>
          <p:nvPr/>
        </p:nvGrpSpPr>
        <p:grpSpPr>
          <a:xfrm>
            <a:off x="5351489" y="1589807"/>
            <a:ext cx="6456899" cy="2667793"/>
            <a:chOff x="5351489" y="1589807"/>
            <a:chExt cx="6456899" cy="2667793"/>
          </a:xfrm>
        </p:grpSpPr>
        <p:sp>
          <p:nvSpPr>
            <p:cNvPr id="3" name="Rectangle 2">
              <a:extLst>
                <a:ext uri="{FF2B5EF4-FFF2-40B4-BE49-F238E27FC236}">
                  <a16:creationId xmlns:a16="http://schemas.microsoft.com/office/drawing/2014/main" id="{36236FB1-5A35-1451-170D-B5EB5866AC74}"/>
                </a:ext>
              </a:extLst>
            </p:cNvPr>
            <p:cNvSpPr/>
            <p:nvPr/>
          </p:nvSpPr>
          <p:spPr>
            <a:xfrm>
              <a:off x="5351489" y="1589807"/>
              <a:ext cx="6456899" cy="23944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1" name="Arrow: Down 10">
              <a:extLst>
                <a:ext uri="{FF2B5EF4-FFF2-40B4-BE49-F238E27FC236}">
                  <a16:creationId xmlns:a16="http://schemas.microsoft.com/office/drawing/2014/main" id="{38C55FF2-257B-E77C-19AC-0388CF81D5D4}"/>
                </a:ext>
              </a:extLst>
            </p:cNvPr>
            <p:cNvSpPr/>
            <p:nvPr/>
          </p:nvSpPr>
          <p:spPr>
            <a:xfrm>
              <a:off x="8310116" y="3732551"/>
              <a:ext cx="554636" cy="525049"/>
            </a:xfrm>
            <a:prstGeom prst="downArrow">
              <a:avLst/>
            </a:prstGeom>
            <a:solidFill>
              <a:srgbClr val="000A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F0728D53-13B5-DE5E-FC69-6BF438C6A4C2}"/>
                </a:ext>
              </a:extLst>
            </p:cNvPr>
            <p:cNvGrpSpPr/>
            <p:nvPr/>
          </p:nvGrpSpPr>
          <p:grpSpPr>
            <a:xfrm>
              <a:off x="5500568" y="1826494"/>
              <a:ext cx="6182588" cy="1869695"/>
              <a:chOff x="5500568" y="1826494"/>
              <a:chExt cx="6182588" cy="1869695"/>
            </a:xfrm>
            <a:solidFill>
              <a:schemeClr val="bg1"/>
            </a:solidFill>
          </p:grpSpPr>
          <p:pic>
            <p:nvPicPr>
              <p:cNvPr id="8" name="Picture 7">
                <a:extLst>
                  <a:ext uri="{FF2B5EF4-FFF2-40B4-BE49-F238E27FC236}">
                    <a16:creationId xmlns:a16="http://schemas.microsoft.com/office/drawing/2014/main" id="{3EA6DDEF-C7AE-D021-3E4D-8677954C1A3C}"/>
                  </a:ext>
                </a:extLst>
              </p:cNvPr>
              <p:cNvPicPr>
                <a:picLocks noChangeAspect="1"/>
              </p:cNvPicPr>
              <p:nvPr/>
            </p:nvPicPr>
            <p:blipFill>
              <a:blip r:embed="rId7"/>
              <a:stretch>
                <a:fillRect/>
              </a:stretch>
            </p:blipFill>
            <p:spPr>
              <a:xfrm>
                <a:off x="6096000" y="1826494"/>
                <a:ext cx="4991725" cy="1316836"/>
              </a:xfrm>
              <a:prstGeom prst="rect">
                <a:avLst/>
              </a:prstGeom>
              <a:grpFill/>
            </p:spPr>
          </p:pic>
          <p:pic>
            <p:nvPicPr>
              <p:cNvPr id="5" name="Picture 4">
                <a:extLst>
                  <a:ext uri="{FF2B5EF4-FFF2-40B4-BE49-F238E27FC236}">
                    <a16:creationId xmlns:a16="http://schemas.microsoft.com/office/drawing/2014/main" id="{4BCDC7DB-80DD-469C-9FE4-3814EE3FA9D1}"/>
                  </a:ext>
                </a:extLst>
              </p:cNvPr>
              <p:cNvPicPr>
                <a:picLocks noChangeAspect="1"/>
              </p:cNvPicPr>
              <p:nvPr/>
            </p:nvPicPr>
            <p:blipFill>
              <a:blip r:embed="rId8"/>
              <a:stretch>
                <a:fillRect/>
              </a:stretch>
            </p:blipFill>
            <p:spPr>
              <a:xfrm>
                <a:off x="5500568" y="3124609"/>
                <a:ext cx="6182588" cy="571580"/>
              </a:xfrm>
              <a:prstGeom prst="rect">
                <a:avLst/>
              </a:prstGeom>
              <a:grpFill/>
            </p:spPr>
          </p:pic>
        </p:grpSp>
      </p:grpSp>
    </p:spTree>
    <p:extLst>
      <p:ext uri="{BB962C8B-B14F-4D97-AF65-F5344CB8AC3E}">
        <p14:creationId xmlns:p14="http://schemas.microsoft.com/office/powerpoint/2010/main" val="278294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3B0C332-6807-0CB0-13F4-0497362824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7911" y="1849120"/>
            <a:ext cx="8782110" cy="3935794"/>
          </a:xfrm>
          <a:prstGeom prst="rect">
            <a:avLst/>
          </a:prstGeom>
        </p:spPr>
      </p:pic>
      <p:sp>
        <p:nvSpPr>
          <p:cNvPr id="9" name="TextBox 8">
            <a:extLst>
              <a:ext uri="{FF2B5EF4-FFF2-40B4-BE49-F238E27FC236}">
                <a16:creationId xmlns:a16="http://schemas.microsoft.com/office/drawing/2014/main" id="{B584C4F4-0FCB-CBD5-42FB-634D00F81F20}"/>
              </a:ext>
            </a:extLst>
          </p:cNvPr>
          <p:cNvSpPr txBox="1"/>
          <p:nvPr/>
        </p:nvSpPr>
        <p:spPr>
          <a:xfrm>
            <a:off x="1951319" y="5784914"/>
            <a:ext cx="950408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Metagenomes:  </a:t>
            </a:r>
            <a:r>
              <a:rPr lang="en-US" sz="2800" dirty="0">
                <a:solidFill>
                  <a:srgbClr val="008000"/>
                </a:solidFill>
                <a:latin typeface="Arial" panose="020B0604020202020204" pitchFamily="34" charset="0"/>
                <a:cs typeface="Arial" panose="020B0604020202020204" pitchFamily="34" charset="0"/>
              </a:rPr>
              <a:t>416 freshwater</a:t>
            </a:r>
            <a:r>
              <a:rPr lang="en-US" sz="2800" dirty="0">
                <a:latin typeface="Arial" panose="020B0604020202020204" pitchFamily="34" charset="0"/>
                <a:cs typeface="Arial" panose="020B0604020202020204" pitchFamily="34" charset="0"/>
              </a:rPr>
              <a:t>,</a:t>
            </a:r>
            <a:r>
              <a:rPr lang="pl-PL" sz="2800" dirty="0">
                <a:latin typeface="Arial" panose="020B0604020202020204" pitchFamily="34" charset="0"/>
                <a:cs typeface="Arial" panose="020B0604020202020204" pitchFamily="34" charset="0"/>
              </a:rPr>
              <a:t> </a:t>
            </a:r>
            <a:r>
              <a:rPr lang="pl-PL" sz="2800" dirty="0">
                <a:solidFill>
                  <a:srgbClr val="C837AB"/>
                </a:solidFill>
                <a:latin typeface="Arial" panose="020B0604020202020204" pitchFamily="34" charset="0"/>
                <a:cs typeface="Arial" panose="020B0604020202020204" pitchFamily="34" charset="0"/>
              </a:rPr>
              <a:t>126</a:t>
            </a:r>
            <a:r>
              <a:rPr lang="en-US" sz="2800" dirty="0">
                <a:solidFill>
                  <a:srgbClr val="C837AB"/>
                </a:solidFill>
                <a:latin typeface="Arial" panose="020B0604020202020204" pitchFamily="34" charset="0"/>
                <a:cs typeface="Arial" panose="020B0604020202020204" pitchFamily="34" charset="0"/>
              </a:rPr>
              <a:t> brackish</a:t>
            </a:r>
            <a:r>
              <a:rPr lang="en-US" sz="2800" dirty="0">
                <a:latin typeface="Arial" panose="020B0604020202020204" pitchFamily="34" charset="0"/>
                <a:cs typeface="Arial" panose="020B0604020202020204" pitchFamily="34" charset="0"/>
              </a:rPr>
              <a:t>, </a:t>
            </a:r>
            <a:r>
              <a:rPr lang="en-US" sz="2800" dirty="0">
                <a:solidFill>
                  <a:srgbClr val="0044AA"/>
                </a:solidFill>
                <a:latin typeface="Arial" panose="020B0604020202020204" pitchFamily="34" charset="0"/>
                <a:cs typeface="Arial" panose="020B0604020202020204" pitchFamily="34" charset="0"/>
              </a:rPr>
              <a:t>243 marine </a:t>
            </a:r>
          </a:p>
        </p:txBody>
      </p:sp>
      <p:graphicFrame>
        <p:nvGraphicFramePr>
          <p:cNvPr id="5" name="Table 4">
            <a:extLst>
              <a:ext uri="{FF2B5EF4-FFF2-40B4-BE49-F238E27FC236}">
                <a16:creationId xmlns:a16="http://schemas.microsoft.com/office/drawing/2014/main" id="{31C88B44-91D3-9F28-D11A-F4347CA1723C}"/>
              </a:ext>
            </a:extLst>
          </p:cNvPr>
          <p:cNvGraphicFramePr>
            <a:graphicFrameLocks noGrp="1"/>
          </p:cNvGraphicFramePr>
          <p:nvPr>
            <p:extLst>
              <p:ext uri="{D42A27DB-BD31-4B8C-83A1-F6EECF244321}">
                <p14:modId xmlns:p14="http://schemas.microsoft.com/office/powerpoint/2010/main" val="561485758"/>
              </p:ext>
            </p:extLst>
          </p:nvPr>
        </p:nvGraphicFramePr>
        <p:xfrm>
          <a:off x="465631" y="1849120"/>
          <a:ext cx="1285347" cy="4974223"/>
        </p:xfrm>
        <a:graphic>
          <a:graphicData uri="http://schemas.openxmlformats.org/drawingml/2006/table">
            <a:tbl>
              <a:tblPr/>
              <a:tblGrid>
                <a:gridCol w="1285347">
                  <a:extLst>
                    <a:ext uri="{9D8B030D-6E8A-4147-A177-3AD203B41FA5}">
                      <a16:colId xmlns:a16="http://schemas.microsoft.com/office/drawing/2014/main" val="2728268244"/>
                    </a:ext>
                  </a:extLst>
                </a:gridCol>
              </a:tblGrid>
              <a:tr h="613321">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Linz et al. (2018)</a:t>
                      </a:r>
                      <a:endParaRPr lang="en-US" sz="1800" dirty="0">
                        <a:solidFill>
                          <a:schemeClr val="bg1"/>
                        </a:solidFill>
                        <a:effectLst/>
                      </a:endParaRPr>
                    </a:p>
                  </a:txBody>
                  <a:tcPr marL="34813" marR="34813" marT="34813" marB="348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948212096"/>
                  </a:ext>
                </a:extLst>
              </a:tr>
              <a:tr h="150948">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Buck et al. (2021)</a:t>
                      </a:r>
                      <a:endParaRPr lang="en-US" sz="1800" dirty="0">
                        <a:solidFill>
                          <a:schemeClr val="bg1"/>
                        </a:solidFill>
                        <a:effectLst/>
                      </a:endParaRPr>
                    </a:p>
                  </a:txBody>
                  <a:tcPr marL="34813" marR="34813" marT="34813" marB="348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369521744"/>
                  </a:ext>
                </a:extLst>
              </a:tr>
              <a:tr h="990307">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Cabello-</a:t>
                      </a:r>
                      <a:r>
                        <a:rPr lang="en-US" sz="1800" b="0" i="0" u="none" strike="noStrike" dirty="0" err="1">
                          <a:solidFill>
                            <a:schemeClr val="bg1"/>
                          </a:solidFill>
                          <a:effectLst/>
                          <a:latin typeface="Arial" panose="020B0604020202020204" pitchFamily="34" charset="0"/>
                        </a:rPr>
                        <a:t>Yeves</a:t>
                      </a:r>
                      <a:r>
                        <a:rPr lang="en-US" sz="1800" b="0" i="0" u="none" strike="noStrike" dirty="0">
                          <a:solidFill>
                            <a:schemeClr val="bg1"/>
                          </a:solidFill>
                          <a:effectLst/>
                          <a:latin typeface="Arial" panose="020B0604020202020204" pitchFamily="34" charset="0"/>
                        </a:rPr>
                        <a:t> et.al. (2018)</a:t>
                      </a:r>
                      <a:endParaRPr lang="en-US" sz="1800" dirty="0">
                        <a:solidFill>
                          <a:schemeClr val="bg1"/>
                        </a:solidFill>
                        <a:effectLst/>
                      </a:endParaRPr>
                    </a:p>
                  </a:txBody>
                  <a:tcPr marL="34813" marR="34813" marT="34813" marB="348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428590540"/>
                  </a:ext>
                </a:extLst>
              </a:tr>
              <a:tr h="613321">
                <a:tc>
                  <a:txBody>
                    <a:bodyPr/>
                    <a:lstStyle/>
                    <a:p>
                      <a:pPr rtl="0" fontAlgn="t">
                        <a:spcBef>
                          <a:spcPts val="0"/>
                        </a:spcBef>
                        <a:spcAft>
                          <a:spcPts val="0"/>
                        </a:spcAft>
                      </a:pPr>
                      <a:r>
                        <a:rPr lang="en-US" sz="1800" b="0" i="0" u="none" strike="noStrike" dirty="0" err="1">
                          <a:solidFill>
                            <a:schemeClr val="bg1"/>
                          </a:solidFill>
                          <a:effectLst/>
                          <a:latin typeface="Arial" panose="020B0604020202020204" pitchFamily="34" charset="0"/>
                        </a:rPr>
                        <a:t>Alneberg</a:t>
                      </a:r>
                      <a:r>
                        <a:rPr lang="en-US" sz="1800" b="0" i="0" u="none" strike="noStrike" dirty="0">
                          <a:solidFill>
                            <a:schemeClr val="bg1"/>
                          </a:solidFill>
                          <a:effectLst/>
                          <a:latin typeface="Arial" panose="020B0604020202020204" pitchFamily="34" charset="0"/>
                        </a:rPr>
                        <a:t> et al. (2020)</a:t>
                      </a:r>
                      <a:endParaRPr lang="en-US" sz="1800" dirty="0">
                        <a:solidFill>
                          <a:schemeClr val="bg1"/>
                        </a:solidFill>
                        <a:effectLst/>
                      </a:endParaRPr>
                    </a:p>
                  </a:txBody>
                  <a:tcPr marL="34813" marR="34813" marT="34813" marB="348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37AB"/>
                    </a:solidFill>
                  </a:tcPr>
                </a:tc>
                <a:extLst>
                  <a:ext uri="{0D108BD9-81ED-4DB2-BD59-A6C34878D82A}">
                    <a16:rowId xmlns:a16="http://schemas.microsoft.com/office/drawing/2014/main" val="1200154556"/>
                  </a:ext>
                </a:extLst>
              </a:tr>
              <a:tr h="811412">
                <a:tc>
                  <a:txBody>
                    <a:bodyPr/>
                    <a:lstStyle/>
                    <a:p>
                      <a:pPr rtl="0" fontAlgn="t">
                        <a:spcBef>
                          <a:spcPts val="0"/>
                        </a:spcBef>
                        <a:spcAft>
                          <a:spcPts val="0"/>
                        </a:spcAft>
                      </a:pPr>
                      <a:r>
                        <a:rPr lang="en-US" sz="1800" b="0" i="0" u="none" strike="noStrike" dirty="0" err="1">
                          <a:solidFill>
                            <a:schemeClr val="bg1"/>
                          </a:solidFill>
                          <a:effectLst/>
                          <a:latin typeface="Arial" panose="020B0604020202020204" pitchFamily="34" charset="0"/>
                        </a:rPr>
                        <a:t>Mehrshad</a:t>
                      </a:r>
                      <a:r>
                        <a:rPr lang="en-US" sz="1800" b="0" i="0" u="none" strike="noStrike" dirty="0">
                          <a:solidFill>
                            <a:schemeClr val="bg1"/>
                          </a:solidFill>
                          <a:effectLst/>
                          <a:latin typeface="Arial" panose="020B0604020202020204" pitchFamily="34" charset="0"/>
                        </a:rPr>
                        <a:t> et al. (2016)</a:t>
                      </a:r>
                      <a:endParaRPr lang="en-US" sz="1800" dirty="0">
                        <a:solidFill>
                          <a:schemeClr val="bg1"/>
                        </a:solidFill>
                        <a:effectLst/>
                      </a:endParaRPr>
                    </a:p>
                  </a:txBody>
                  <a:tcPr marL="34813" marR="34813" marT="34813" marB="348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37AB"/>
                    </a:solidFill>
                  </a:tcPr>
                </a:tc>
                <a:extLst>
                  <a:ext uri="{0D108BD9-81ED-4DB2-BD59-A6C34878D82A}">
                    <a16:rowId xmlns:a16="http://schemas.microsoft.com/office/drawing/2014/main" val="3369418166"/>
                  </a:ext>
                </a:extLst>
              </a:tr>
              <a:tr h="613321">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Tully et al. (2018)</a:t>
                      </a:r>
                      <a:endParaRPr lang="en-US" sz="1800" dirty="0">
                        <a:solidFill>
                          <a:schemeClr val="bg1"/>
                        </a:solidFill>
                        <a:effectLst/>
                      </a:endParaRPr>
                    </a:p>
                  </a:txBody>
                  <a:tcPr marL="34813" marR="34813" marT="34813" marB="348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4AA"/>
                    </a:solidFill>
                  </a:tcPr>
                </a:tc>
                <a:extLst>
                  <a:ext uri="{0D108BD9-81ED-4DB2-BD59-A6C34878D82A}">
                    <a16:rowId xmlns:a16="http://schemas.microsoft.com/office/drawing/2014/main" val="1032267688"/>
                  </a:ext>
                </a:extLst>
              </a:tr>
              <a:tr h="613321">
                <a:tc>
                  <a:txBody>
                    <a:bodyPr/>
                    <a:lstStyle/>
                    <a:p>
                      <a:pPr rtl="0" fontAlgn="t">
                        <a:spcBef>
                          <a:spcPts val="0"/>
                        </a:spcBef>
                        <a:spcAft>
                          <a:spcPts val="0"/>
                        </a:spcAft>
                      </a:pPr>
                      <a:r>
                        <a:rPr lang="en-US" sz="1800" b="0" i="0" u="none" strike="noStrike" dirty="0">
                          <a:solidFill>
                            <a:schemeClr val="bg1"/>
                          </a:solidFill>
                          <a:effectLst/>
                          <a:latin typeface="Arial" panose="020B0604020202020204" pitchFamily="34" charset="0"/>
                        </a:rPr>
                        <a:t>Delmont et al. (2017)</a:t>
                      </a:r>
                      <a:endParaRPr lang="en-US" sz="1800" dirty="0">
                        <a:solidFill>
                          <a:schemeClr val="bg1"/>
                        </a:solidFill>
                        <a:effectLst/>
                      </a:endParaRPr>
                    </a:p>
                  </a:txBody>
                  <a:tcPr marL="34813" marR="34813" marT="34813" marB="348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4AA"/>
                    </a:solidFill>
                  </a:tcPr>
                </a:tc>
                <a:extLst>
                  <a:ext uri="{0D108BD9-81ED-4DB2-BD59-A6C34878D82A}">
                    <a16:rowId xmlns:a16="http://schemas.microsoft.com/office/drawing/2014/main" val="3838056797"/>
                  </a:ext>
                </a:extLst>
              </a:tr>
            </a:tbl>
          </a:graphicData>
        </a:graphic>
      </p:graphicFrame>
      <p:sp>
        <p:nvSpPr>
          <p:cNvPr id="3" name="TextBox 2">
            <a:extLst>
              <a:ext uri="{FF2B5EF4-FFF2-40B4-BE49-F238E27FC236}">
                <a16:creationId xmlns:a16="http://schemas.microsoft.com/office/drawing/2014/main" id="{AFFEF6D9-A6E2-CC1E-04D5-933A05181816}"/>
              </a:ext>
            </a:extLst>
          </p:cNvPr>
          <p:cNvSpPr txBox="1"/>
          <p:nvPr/>
        </p:nvSpPr>
        <p:spPr>
          <a:xfrm>
            <a:off x="1951319" y="6303477"/>
            <a:ext cx="8915293"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11,276</a:t>
            </a:r>
            <a:r>
              <a:rPr lang="pl-PL"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MAGs</a:t>
            </a:r>
            <a:r>
              <a:rPr lang="pl-PL" sz="2000" b="1" dirty="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3575 ~</a:t>
            </a:r>
            <a:r>
              <a:rPr lang="pl-PL" sz="2000" dirty="0" err="1">
                <a:latin typeface="Arial" panose="020B0604020202020204" pitchFamily="34" charset="0"/>
                <a:cs typeface="Arial" panose="020B0604020202020204" pitchFamily="34" charset="0"/>
              </a:rPr>
              <a:t>species</a:t>
            </a:r>
            <a:r>
              <a:rPr lang="pl-PL" sz="2000" dirty="0">
                <a:latin typeface="Arial" panose="020B0604020202020204" pitchFamily="34" charset="0"/>
                <a:cs typeface="Arial" panose="020B0604020202020204" pitchFamily="34" charset="0"/>
              </a:rPr>
              <a:t>: </a:t>
            </a:r>
            <a:r>
              <a:rPr lang="pl-PL" sz="2000" dirty="0">
                <a:solidFill>
                  <a:srgbClr val="008000"/>
                </a:solidFill>
                <a:latin typeface="Arial" panose="020B0604020202020204" pitchFamily="34" charset="0"/>
                <a:cs typeface="Arial" panose="020B0604020202020204" pitchFamily="34" charset="0"/>
              </a:rPr>
              <a:t>2073</a:t>
            </a:r>
            <a:r>
              <a:rPr lang="en-US" sz="2000" dirty="0">
                <a:solidFill>
                  <a:srgbClr val="008000"/>
                </a:solidFill>
                <a:latin typeface="Arial" panose="020B0604020202020204" pitchFamily="34" charset="0"/>
                <a:cs typeface="Arial" panose="020B0604020202020204" pitchFamily="34" charset="0"/>
              </a:rPr>
              <a:t> freshwater</a:t>
            </a:r>
            <a:r>
              <a:rPr lang="en-US" sz="2000" dirty="0">
                <a:latin typeface="Arial" panose="020B0604020202020204" pitchFamily="34" charset="0"/>
                <a:cs typeface="Arial" panose="020B0604020202020204" pitchFamily="34" charset="0"/>
              </a:rPr>
              <a:t>,</a:t>
            </a:r>
            <a:r>
              <a:rPr lang="pl-PL" sz="2000" dirty="0">
                <a:latin typeface="Arial" panose="020B0604020202020204" pitchFamily="34" charset="0"/>
                <a:cs typeface="Arial" panose="020B0604020202020204" pitchFamily="34" charset="0"/>
              </a:rPr>
              <a:t> </a:t>
            </a:r>
            <a:r>
              <a:rPr lang="pl-PL" sz="2000" dirty="0">
                <a:solidFill>
                  <a:srgbClr val="C837AB"/>
                </a:solidFill>
                <a:latin typeface="Arial" panose="020B0604020202020204" pitchFamily="34" charset="0"/>
                <a:cs typeface="Arial" panose="020B0604020202020204" pitchFamily="34" charset="0"/>
              </a:rPr>
              <a:t>498</a:t>
            </a:r>
            <a:r>
              <a:rPr lang="en-US" sz="2000" dirty="0">
                <a:solidFill>
                  <a:srgbClr val="C837AB"/>
                </a:solidFill>
                <a:latin typeface="Arial" panose="020B0604020202020204" pitchFamily="34" charset="0"/>
                <a:cs typeface="Arial" panose="020B0604020202020204" pitchFamily="34" charset="0"/>
              </a:rPr>
              <a:t> brackish</a:t>
            </a:r>
            <a:r>
              <a:rPr lang="en-US" sz="2000" dirty="0">
                <a:latin typeface="Arial" panose="020B0604020202020204" pitchFamily="34" charset="0"/>
                <a:cs typeface="Arial" panose="020B0604020202020204" pitchFamily="34" charset="0"/>
              </a:rPr>
              <a:t>, </a:t>
            </a:r>
            <a:r>
              <a:rPr lang="pl-PL" sz="2000" dirty="0">
                <a:solidFill>
                  <a:srgbClr val="0044AA"/>
                </a:solidFill>
                <a:latin typeface="Arial" panose="020B0604020202020204" pitchFamily="34" charset="0"/>
                <a:cs typeface="Arial" panose="020B0604020202020204" pitchFamily="34" charset="0"/>
              </a:rPr>
              <a:t>1004</a:t>
            </a:r>
            <a:r>
              <a:rPr lang="en-US" sz="2000" dirty="0">
                <a:solidFill>
                  <a:srgbClr val="0044AA"/>
                </a:solidFill>
                <a:latin typeface="Arial" panose="020B0604020202020204" pitchFamily="34" charset="0"/>
                <a:cs typeface="Arial" panose="020B0604020202020204" pitchFamily="34" charset="0"/>
              </a:rPr>
              <a:t> marine</a:t>
            </a:r>
            <a:r>
              <a:rPr lang="pl-PL" sz="2000" dirty="0">
                <a:latin typeface="Arial" panose="020B0604020202020204" pitchFamily="34" charset="0"/>
                <a:cs typeface="Arial" panose="020B0604020202020204" pitchFamily="34" charset="0"/>
              </a:rPr>
              <a:t> </a:t>
            </a:r>
          </a:p>
          <a:p>
            <a:endParaRPr lang="en-US" sz="2000" b="1"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712823D6-0494-0AC2-FD9B-E5845CFD612A}"/>
              </a:ext>
            </a:extLst>
          </p:cNvPr>
          <p:cNvGrpSpPr/>
          <p:nvPr/>
        </p:nvGrpSpPr>
        <p:grpSpPr>
          <a:xfrm>
            <a:off x="2397392" y="-13611"/>
            <a:ext cx="7397215" cy="1742009"/>
            <a:chOff x="991161" y="2548328"/>
            <a:chExt cx="10362639" cy="2440352"/>
          </a:xfrm>
        </p:grpSpPr>
        <p:pic>
          <p:nvPicPr>
            <p:cNvPr id="8" name="Picture 7">
              <a:extLst>
                <a:ext uri="{FF2B5EF4-FFF2-40B4-BE49-F238E27FC236}">
                  <a16:creationId xmlns:a16="http://schemas.microsoft.com/office/drawing/2014/main" id="{45687970-8227-53EC-7BF4-EC46BC7AA14C}"/>
                </a:ext>
              </a:extLst>
            </p:cNvPr>
            <p:cNvPicPr>
              <a:picLocks noChangeAspect="1"/>
            </p:cNvPicPr>
            <p:nvPr/>
          </p:nvPicPr>
          <p:blipFill>
            <a:blip r:embed="rId4"/>
            <a:stretch>
              <a:fillRect/>
            </a:stretch>
          </p:blipFill>
          <p:spPr>
            <a:xfrm>
              <a:off x="991161" y="3493405"/>
              <a:ext cx="10209678" cy="1495275"/>
            </a:xfrm>
            <a:prstGeom prst="rect">
              <a:avLst/>
            </a:prstGeom>
          </p:spPr>
        </p:pic>
        <p:pic>
          <p:nvPicPr>
            <p:cNvPr id="10" name="Picture 9">
              <a:extLst>
                <a:ext uri="{FF2B5EF4-FFF2-40B4-BE49-F238E27FC236}">
                  <a16:creationId xmlns:a16="http://schemas.microsoft.com/office/drawing/2014/main" id="{B3083594-DA09-1FA7-4546-6357F925A265}"/>
                </a:ext>
              </a:extLst>
            </p:cNvPr>
            <p:cNvPicPr>
              <a:picLocks noChangeAspect="1"/>
            </p:cNvPicPr>
            <p:nvPr/>
          </p:nvPicPr>
          <p:blipFill>
            <a:blip r:embed="rId5"/>
            <a:stretch>
              <a:fillRect/>
            </a:stretch>
          </p:blipFill>
          <p:spPr>
            <a:xfrm>
              <a:off x="991161" y="2548328"/>
              <a:ext cx="5762343" cy="945077"/>
            </a:xfrm>
            <a:prstGeom prst="rect">
              <a:avLst/>
            </a:prstGeom>
          </p:spPr>
        </p:pic>
        <p:sp>
          <p:nvSpPr>
            <p:cNvPr id="12" name="Rectangle 11">
              <a:extLst>
                <a:ext uri="{FF2B5EF4-FFF2-40B4-BE49-F238E27FC236}">
                  <a16:creationId xmlns:a16="http://schemas.microsoft.com/office/drawing/2014/main" id="{D631CEFE-2E81-95AC-0548-8FFC9EFEF223}"/>
                </a:ext>
              </a:extLst>
            </p:cNvPr>
            <p:cNvSpPr/>
            <p:nvPr/>
          </p:nvSpPr>
          <p:spPr>
            <a:xfrm>
              <a:off x="10058400" y="4586990"/>
              <a:ext cx="1295400" cy="4016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grpSp>
    </p:spTree>
    <p:extLst>
      <p:ext uri="{BB962C8B-B14F-4D97-AF65-F5344CB8AC3E}">
        <p14:creationId xmlns:p14="http://schemas.microsoft.com/office/powerpoint/2010/main" val="1834057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3263D-54D5-6D18-D6B2-430A1720CE5B}"/>
              </a:ext>
            </a:extLst>
          </p:cNvPr>
          <p:cNvSpPr>
            <a:spLocks noGrp="1"/>
          </p:cNvSpPr>
          <p:nvPr>
            <p:ph type="title"/>
          </p:nvPr>
        </p:nvSpPr>
        <p:spPr/>
        <p:txBody>
          <a:bodyPr/>
          <a:lstStyle/>
          <a:p>
            <a:pPr algn="ctr"/>
            <a:r>
              <a:rPr lang="pl-PL" dirty="0" err="1">
                <a:latin typeface="Arial" panose="020B0604020202020204" pitchFamily="34" charset="0"/>
                <a:cs typeface="Arial" panose="020B0604020202020204" pitchFamily="34" charset="0"/>
              </a:rPr>
              <a:t>Species-level</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separation</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between</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biomes</a:t>
            </a:r>
            <a:endParaRPr lang="en-GB"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C24222CE-93DA-6368-3929-2B305359CEB5}"/>
              </a:ext>
            </a:extLst>
          </p:cNvPr>
          <p:cNvGrpSpPr/>
          <p:nvPr/>
        </p:nvGrpSpPr>
        <p:grpSpPr>
          <a:xfrm>
            <a:off x="6943855" y="1832929"/>
            <a:ext cx="5037989" cy="2694282"/>
            <a:chOff x="6706971" y="1690688"/>
            <a:chExt cx="6120029" cy="3272949"/>
          </a:xfrm>
        </p:grpSpPr>
        <p:pic>
          <p:nvPicPr>
            <p:cNvPr id="4" name="Picture 3" descr="Diagram&#10;&#10;Description automatically generated">
              <a:extLst>
                <a:ext uri="{FF2B5EF4-FFF2-40B4-BE49-F238E27FC236}">
                  <a16:creationId xmlns:a16="http://schemas.microsoft.com/office/drawing/2014/main" id="{3CC89D8F-978D-A75C-23CB-95AFF68763D5}"/>
                </a:ext>
              </a:extLst>
            </p:cNvPr>
            <p:cNvPicPr>
              <a:picLocks noChangeAspect="1"/>
            </p:cNvPicPr>
            <p:nvPr/>
          </p:nvPicPr>
          <p:blipFill rotWithShape="1">
            <a:blip r:embed="rId3">
              <a:extLst>
                <a:ext uri="{28A0092B-C50C-407E-A947-70E740481C1C}">
                  <a14:useLocalDpi xmlns:a14="http://schemas.microsoft.com/office/drawing/2010/main" val="0"/>
                </a:ext>
              </a:extLst>
            </a:blip>
            <a:srcRect t="76296"/>
            <a:stretch/>
          </p:blipFill>
          <p:spPr>
            <a:xfrm>
              <a:off x="6706971" y="3338037"/>
              <a:ext cx="6120029" cy="1625600"/>
            </a:xfrm>
            <a:prstGeom prst="rect">
              <a:avLst/>
            </a:prstGeom>
          </p:spPr>
        </p:pic>
        <p:pic>
          <p:nvPicPr>
            <p:cNvPr id="7" name="Picture 6" descr="Diagram&#10;&#10;Description automatically generated">
              <a:extLst>
                <a:ext uri="{FF2B5EF4-FFF2-40B4-BE49-F238E27FC236}">
                  <a16:creationId xmlns:a16="http://schemas.microsoft.com/office/drawing/2014/main" id="{DB6EF34C-14B1-073F-6445-86FFEDCEB9BC}"/>
                </a:ext>
              </a:extLst>
            </p:cNvPr>
            <p:cNvPicPr>
              <a:picLocks noChangeAspect="1"/>
            </p:cNvPicPr>
            <p:nvPr/>
          </p:nvPicPr>
          <p:blipFill rotWithShape="1">
            <a:blip r:embed="rId3">
              <a:extLst>
                <a:ext uri="{28A0092B-C50C-407E-A947-70E740481C1C}">
                  <a14:useLocalDpi xmlns:a14="http://schemas.microsoft.com/office/drawing/2010/main" val="0"/>
                </a:ext>
              </a:extLst>
            </a:blip>
            <a:srcRect b="78370"/>
            <a:stretch/>
          </p:blipFill>
          <p:spPr>
            <a:xfrm>
              <a:off x="6706971" y="1690688"/>
              <a:ext cx="6120029" cy="1483360"/>
            </a:xfrm>
            <a:prstGeom prst="rect">
              <a:avLst/>
            </a:prstGeom>
          </p:spPr>
        </p:pic>
      </p:grpSp>
      <p:sp>
        <p:nvSpPr>
          <p:cNvPr id="12" name="TextBox 11">
            <a:extLst>
              <a:ext uri="{FF2B5EF4-FFF2-40B4-BE49-F238E27FC236}">
                <a16:creationId xmlns:a16="http://schemas.microsoft.com/office/drawing/2014/main" id="{62CF1819-8B63-7B4D-AA86-C37648E7EDD4}"/>
              </a:ext>
            </a:extLst>
          </p:cNvPr>
          <p:cNvSpPr txBox="1"/>
          <p:nvPr/>
        </p:nvSpPr>
        <p:spPr>
          <a:xfrm>
            <a:off x="8236029" y="4756229"/>
            <a:ext cx="2453640" cy="1736646"/>
          </a:xfrm>
          <a:prstGeom prst="roundRect">
            <a:avLst/>
          </a:prstGeom>
          <a:solidFill>
            <a:schemeClr val="accent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l-PL" sz="2400" dirty="0">
                <a:solidFill>
                  <a:schemeClr val="bg1"/>
                </a:solidFill>
                <a:latin typeface="Arial" panose="020B0604020202020204" pitchFamily="34" charset="0"/>
                <a:cs typeface="Arial" panose="020B0604020202020204" pitchFamily="34" charset="0"/>
              </a:rPr>
              <a:t>Geographic micro diversity within </a:t>
            </a:r>
            <a:r>
              <a:rPr lang="en-US" sz="2400" dirty="0">
                <a:solidFill>
                  <a:schemeClr val="bg1"/>
                </a:solidFill>
                <a:latin typeface="Arial" panose="020B0604020202020204" pitchFamily="34" charset="0"/>
                <a:cs typeface="Arial" panose="020B0604020202020204" pitchFamily="34" charset="0"/>
              </a:rPr>
              <a:t>the </a:t>
            </a:r>
            <a:r>
              <a:rPr lang="pl-PL" sz="2400" dirty="0">
                <a:solidFill>
                  <a:schemeClr val="bg1"/>
                </a:solidFill>
                <a:latin typeface="Arial" panose="020B0604020202020204" pitchFamily="34" charset="0"/>
                <a:cs typeface="Arial" panose="020B0604020202020204" pitchFamily="34" charset="0"/>
              </a:rPr>
              <a:t>brackish biome</a:t>
            </a:r>
            <a:endParaRPr lang="en-GB" sz="24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6092CF-EDC8-9F03-E3E3-E5D16E76E16B}"/>
              </a:ext>
            </a:extLst>
          </p:cNvPr>
          <p:cNvSpPr txBox="1"/>
          <p:nvPr/>
        </p:nvSpPr>
        <p:spPr>
          <a:xfrm>
            <a:off x="2245938" y="5372054"/>
            <a:ext cx="3015609" cy="1328023"/>
          </a:xfrm>
          <a:prstGeom prst="roundRect">
            <a:avLst/>
          </a:prstGeom>
          <a:solidFill>
            <a:schemeClr val="accent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l-PL" sz="2400" dirty="0" err="1">
                <a:solidFill>
                  <a:schemeClr val="bg1"/>
                </a:solidFill>
                <a:latin typeface="Arial" panose="020B0604020202020204" pitchFamily="34" charset="0"/>
                <a:cs typeface="Arial" panose="020B0604020202020204" pitchFamily="34" charset="0"/>
              </a:rPr>
              <a:t>Species-level</a:t>
            </a:r>
            <a:r>
              <a:rPr lang="pl-PL" sz="2400" dirty="0">
                <a:solidFill>
                  <a:schemeClr val="bg1"/>
                </a:solidFill>
                <a:latin typeface="Arial" panose="020B0604020202020204" pitchFamily="34" charset="0"/>
                <a:cs typeface="Arial" panose="020B0604020202020204" pitchFamily="34" charset="0"/>
              </a:rPr>
              <a:t> </a:t>
            </a:r>
            <a:r>
              <a:rPr lang="pl-PL" sz="2400" dirty="0" err="1">
                <a:solidFill>
                  <a:schemeClr val="bg1"/>
                </a:solidFill>
                <a:latin typeface="Arial" panose="020B0604020202020204" pitchFamily="34" charset="0"/>
                <a:cs typeface="Arial" panose="020B0604020202020204" pitchFamily="34" charset="0"/>
              </a:rPr>
              <a:t>separation</a:t>
            </a:r>
            <a:r>
              <a:rPr lang="pl-PL" sz="2400" dirty="0">
                <a:solidFill>
                  <a:schemeClr val="bg1"/>
                </a:solidFill>
                <a:latin typeface="Arial" panose="020B0604020202020204" pitchFamily="34" charset="0"/>
                <a:cs typeface="Arial" panose="020B0604020202020204" pitchFamily="34" charset="0"/>
              </a:rPr>
              <a:t> </a:t>
            </a:r>
            <a:r>
              <a:rPr lang="pl-PL" sz="2400" dirty="0" err="1">
                <a:solidFill>
                  <a:schemeClr val="bg1"/>
                </a:solidFill>
                <a:latin typeface="Arial" panose="020B0604020202020204" pitchFamily="34" charset="0"/>
                <a:cs typeface="Arial" panose="020B0604020202020204" pitchFamily="34" charset="0"/>
              </a:rPr>
              <a:t>between</a:t>
            </a:r>
            <a:r>
              <a:rPr lang="pl-PL" sz="2400" dirty="0">
                <a:solidFill>
                  <a:schemeClr val="bg1"/>
                </a:solidFill>
                <a:latin typeface="Arial" panose="020B0604020202020204" pitchFamily="34" charset="0"/>
                <a:cs typeface="Arial" panose="020B0604020202020204" pitchFamily="34" charset="0"/>
              </a:rPr>
              <a:t> </a:t>
            </a:r>
            <a:r>
              <a:rPr lang="pl-PL" sz="2400" dirty="0" err="1">
                <a:solidFill>
                  <a:schemeClr val="bg1"/>
                </a:solidFill>
                <a:latin typeface="Arial" panose="020B0604020202020204" pitchFamily="34" charset="0"/>
                <a:cs typeface="Arial" panose="020B0604020202020204" pitchFamily="34" charset="0"/>
              </a:rPr>
              <a:t>biomes</a:t>
            </a:r>
            <a:endParaRPr lang="en-GB" sz="2400" dirty="0">
              <a:solidFill>
                <a:schemeClr val="bg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94303E94-0BF6-0080-1CE6-5396AEFBC6AB}"/>
              </a:ext>
            </a:extLst>
          </p:cNvPr>
          <p:cNvGrpSpPr/>
          <p:nvPr/>
        </p:nvGrpSpPr>
        <p:grpSpPr>
          <a:xfrm>
            <a:off x="363232" y="1485945"/>
            <a:ext cx="6219055" cy="3886109"/>
            <a:chOff x="363232" y="1485945"/>
            <a:chExt cx="6219055" cy="3886109"/>
          </a:xfrm>
        </p:grpSpPr>
        <p:pic>
          <p:nvPicPr>
            <p:cNvPr id="5" name="Picture 4" descr="A diagram of different types of circles&#10;&#10;Description automatically generated">
              <a:extLst>
                <a:ext uri="{FF2B5EF4-FFF2-40B4-BE49-F238E27FC236}">
                  <a16:creationId xmlns:a16="http://schemas.microsoft.com/office/drawing/2014/main" id="{1C02760B-E1C2-2862-E886-4AB1020099FF}"/>
                </a:ext>
              </a:extLst>
            </p:cNvPr>
            <p:cNvPicPr>
              <a:picLocks noChangeAspect="1"/>
            </p:cNvPicPr>
            <p:nvPr/>
          </p:nvPicPr>
          <p:blipFill>
            <a:blip r:embed="rId4" cstate="print">
              <a:extLst>
                <a:ext uri="{28A0092B-C50C-407E-A947-70E740481C1C}">
                  <a14:useLocalDpi xmlns:a14="http://schemas.microsoft.com/office/drawing/2010/main" val="0"/>
                </a:ext>
              </a:extLst>
            </a:blip>
            <a:srcRect r="36305"/>
            <a:stretch/>
          </p:blipFill>
          <p:spPr>
            <a:xfrm>
              <a:off x="363232" y="1485945"/>
              <a:ext cx="6219055" cy="3886109"/>
            </a:xfrm>
            <a:prstGeom prst="rect">
              <a:avLst/>
            </a:prstGeom>
          </p:spPr>
        </p:pic>
        <p:sp>
          <p:nvSpPr>
            <p:cNvPr id="13" name="Rectangle 12">
              <a:extLst>
                <a:ext uri="{FF2B5EF4-FFF2-40B4-BE49-F238E27FC236}">
                  <a16:creationId xmlns:a16="http://schemas.microsoft.com/office/drawing/2014/main" id="{EA7A5730-35E7-C903-A0D5-A34748322C52}"/>
                </a:ext>
              </a:extLst>
            </p:cNvPr>
            <p:cNvSpPr/>
            <p:nvPr/>
          </p:nvSpPr>
          <p:spPr>
            <a:xfrm>
              <a:off x="390940" y="1541463"/>
              <a:ext cx="1110644" cy="1104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5137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C745A-3C51-F32A-7E07-7F5E4E0ED357}"/>
              </a:ext>
            </a:extLst>
          </p:cNvPr>
          <p:cNvSpPr>
            <a:spLocks noGrp="1"/>
          </p:cNvSpPr>
          <p:nvPr>
            <p:ph type="title"/>
          </p:nvPr>
        </p:nvSpPr>
        <p:spPr>
          <a:xfrm>
            <a:off x="593272" y="344781"/>
            <a:ext cx="11005457" cy="1325563"/>
          </a:xfrm>
        </p:spPr>
        <p:txBody>
          <a:bodyPr>
            <a:normAutofit fontScale="90000"/>
          </a:bodyPr>
          <a:lstStyle/>
          <a:p>
            <a:pPr algn="ctr"/>
            <a:r>
              <a:rPr lang="pl-PL" dirty="0">
                <a:latin typeface="Arial" panose="020B0604020202020204" pitchFamily="34" charset="0"/>
                <a:cs typeface="Arial" panose="020B0604020202020204" pitchFamily="34" charset="0"/>
              </a:rPr>
              <a:t>Cross-biome transitions were</a:t>
            </a:r>
            <a:r>
              <a:rPr lang="en-US" dirty="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rare, ancient and</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more often into than out of the brackish biome</a:t>
            </a:r>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EDA1438-A688-4464-9CCD-565098BE6B44}"/>
              </a:ext>
            </a:extLst>
          </p:cNvPr>
          <p:cNvSpPr txBox="1"/>
          <p:nvPr/>
        </p:nvSpPr>
        <p:spPr>
          <a:xfrm>
            <a:off x="83973" y="1843928"/>
            <a:ext cx="3018758" cy="919401"/>
          </a:xfrm>
          <a:prstGeom prst="roundRect">
            <a:avLst/>
          </a:prstGeom>
          <a:solidFill>
            <a:schemeClr val="bg1"/>
          </a:solidFill>
          <a:ln>
            <a:solidFill>
              <a:schemeClr val="bg1"/>
            </a:solidFill>
          </a:ln>
        </p:spPr>
        <p:txBody>
          <a:bodyPr wrap="square" rtlCol="0">
            <a:spAutoFit/>
          </a:bodyPr>
          <a:lstStyle/>
          <a:p>
            <a:pPr algn="ctr"/>
            <a:r>
              <a:rPr lang="en-US" sz="1600" b="1" dirty="0">
                <a:solidFill>
                  <a:sysClr val="windowText" lastClr="000000"/>
                </a:solidFill>
                <a:latin typeface="Arial" panose="020B0604020202020204" pitchFamily="34" charset="0"/>
                <a:cs typeface="Arial" panose="020B0604020202020204" pitchFamily="34" charset="0"/>
              </a:rPr>
              <a:t>Transitions as pairs of </a:t>
            </a:r>
            <a:r>
              <a:rPr lang="en-US" sz="1600" b="1" dirty="0" err="1">
                <a:solidFill>
                  <a:sysClr val="windowText" lastClr="000000"/>
                </a:solidFill>
                <a:latin typeface="Arial" panose="020B0604020202020204" pitchFamily="34" charset="0"/>
                <a:cs typeface="Arial" panose="020B0604020202020204" pitchFamily="34" charset="0"/>
              </a:rPr>
              <a:t>monobiomic</a:t>
            </a:r>
            <a:r>
              <a:rPr lang="en-US" sz="1600" b="1" dirty="0">
                <a:solidFill>
                  <a:sysClr val="windowText" lastClr="000000"/>
                </a:solidFill>
                <a:latin typeface="Arial" panose="020B0604020202020204" pitchFamily="34" charset="0"/>
                <a:cs typeface="Arial" panose="020B0604020202020204" pitchFamily="34" charset="0"/>
              </a:rPr>
              <a:t> sister groups (MSGs)</a:t>
            </a:r>
          </a:p>
        </p:txBody>
      </p:sp>
      <p:pic>
        <p:nvPicPr>
          <p:cNvPr id="6" name="Picture 5" descr="A picture containing chart&#10;&#10;Description automatically generated">
            <a:extLst>
              <a:ext uri="{FF2B5EF4-FFF2-40B4-BE49-F238E27FC236}">
                <a16:creationId xmlns:a16="http://schemas.microsoft.com/office/drawing/2014/main" id="{110181F0-C359-07AD-23B8-AF669B5BBA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779" y="4611076"/>
            <a:ext cx="1797103" cy="2055786"/>
          </a:xfrm>
          <a:prstGeom prst="rect">
            <a:avLst/>
          </a:prstGeom>
        </p:spPr>
      </p:pic>
      <p:pic>
        <p:nvPicPr>
          <p:cNvPr id="15" name="Content Placeholder 4" descr="Chart&#10;&#10;Description automatically generated">
            <a:extLst>
              <a:ext uri="{FF2B5EF4-FFF2-40B4-BE49-F238E27FC236}">
                <a16:creationId xmlns:a16="http://schemas.microsoft.com/office/drawing/2014/main" id="{699526AB-AD0F-4230-2032-2CDDF98E07D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7289" t="35097" b="31242"/>
          <a:stretch/>
        </p:blipFill>
        <p:spPr>
          <a:xfrm>
            <a:off x="7061200" y="2509030"/>
            <a:ext cx="4590018" cy="3304716"/>
          </a:xfrm>
        </p:spPr>
      </p:pic>
      <p:cxnSp>
        <p:nvCxnSpPr>
          <p:cNvPr id="16" name="Straight Arrow Connector 15">
            <a:extLst>
              <a:ext uri="{FF2B5EF4-FFF2-40B4-BE49-F238E27FC236}">
                <a16:creationId xmlns:a16="http://schemas.microsoft.com/office/drawing/2014/main" id="{F6729779-7E52-434B-1742-70BF892F6016}"/>
              </a:ext>
            </a:extLst>
          </p:cNvPr>
          <p:cNvCxnSpPr>
            <a:cxnSpLocks/>
          </p:cNvCxnSpPr>
          <p:nvPr/>
        </p:nvCxnSpPr>
        <p:spPr>
          <a:xfrm>
            <a:off x="9073393" y="2424857"/>
            <a:ext cx="1" cy="227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D76EC1A-BBF8-3DD7-99E9-6719E853526F}"/>
              </a:ext>
            </a:extLst>
          </p:cNvPr>
          <p:cNvSpPr txBox="1"/>
          <p:nvPr/>
        </p:nvSpPr>
        <p:spPr>
          <a:xfrm>
            <a:off x="8082388" y="1842770"/>
            <a:ext cx="2763715" cy="276999"/>
          </a:xfrm>
          <a:prstGeom prst="rect">
            <a:avLst/>
          </a:prstGeom>
          <a:noFill/>
        </p:spPr>
        <p:txBody>
          <a:bodyPr wrap="square" rtlCol="0">
            <a:spAutoFit/>
          </a:bodyPr>
          <a:lstStyle/>
          <a:p>
            <a:r>
              <a:rPr lang="en-SE" sz="1200" dirty="0">
                <a:latin typeface="Arial" panose="020B0604020202020204" pitchFamily="34" charset="0"/>
                <a:cs typeface="Arial" panose="020B0604020202020204" pitchFamily="34" charset="0"/>
              </a:rPr>
              <a:t>Age of:  </a:t>
            </a:r>
            <a:r>
              <a:rPr lang="en-SE" sz="1200" b="1" dirty="0">
                <a:latin typeface="Arial" panose="020B0604020202020204" pitchFamily="34" charset="0"/>
                <a:cs typeface="Arial" panose="020B0604020202020204" pitchFamily="34" charset="0"/>
              </a:rPr>
              <a:t>Baltic Sea</a:t>
            </a:r>
            <a:r>
              <a:rPr lang="en-SE" sz="1200" dirty="0">
                <a:latin typeface="Arial" panose="020B0604020202020204" pitchFamily="34" charset="0"/>
                <a:cs typeface="Arial" panose="020B0604020202020204" pitchFamily="34" charset="0"/>
              </a:rPr>
              <a:t> </a:t>
            </a:r>
            <a:r>
              <a:rPr lang="pl-PL" sz="1200" dirty="0">
                <a:latin typeface="Arial" panose="020B0604020202020204" pitchFamily="34" charset="0"/>
                <a:cs typeface="Arial" panose="020B0604020202020204" pitchFamily="34" charset="0"/>
              </a:rPr>
              <a:t> </a:t>
            </a:r>
            <a:r>
              <a:rPr lang="en-SE" sz="1200" b="1" dirty="0">
                <a:latin typeface="Arial" panose="020B0604020202020204" pitchFamily="34" charset="0"/>
                <a:cs typeface="Arial" panose="020B0604020202020204" pitchFamily="34" charset="0"/>
              </a:rPr>
              <a:t>Caspian Sea</a:t>
            </a:r>
          </a:p>
        </p:txBody>
      </p:sp>
      <p:sp>
        <p:nvSpPr>
          <p:cNvPr id="18" name="TextBox 17">
            <a:extLst>
              <a:ext uri="{FF2B5EF4-FFF2-40B4-BE49-F238E27FC236}">
                <a16:creationId xmlns:a16="http://schemas.microsoft.com/office/drawing/2014/main" id="{A7B83A6D-359A-AA99-F3A5-234A92659DE4}"/>
              </a:ext>
            </a:extLst>
          </p:cNvPr>
          <p:cNvSpPr txBox="1"/>
          <p:nvPr/>
        </p:nvSpPr>
        <p:spPr>
          <a:xfrm>
            <a:off x="8848482" y="2099137"/>
            <a:ext cx="573120" cy="276999"/>
          </a:xfrm>
          <a:prstGeom prst="rect">
            <a:avLst/>
          </a:prstGeom>
          <a:noFill/>
        </p:spPr>
        <p:txBody>
          <a:bodyPr wrap="square" rtlCol="0">
            <a:spAutoFit/>
          </a:bodyPr>
          <a:lstStyle/>
          <a:p>
            <a:r>
              <a:rPr lang="pl-PL" sz="1200" b="1" dirty="0">
                <a:latin typeface="Arial" panose="020B0604020202020204" pitchFamily="34" charset="0"/>
                <a:cs typeface="Arial" panose="020B0604020202020204" pitchFamily="34" charset="0"/>
              </a:rPr>
              <a:t>8 </a:t>
            </a:r>
            <a:r>
              <a:rPr lang="pl-PL" sz="1200" b="1" dirty="0" err="1">
                <a:latin typeface="Arial" panose="020B0604020202020204" pitchFamily="34" charset="0"/>
                <a:cs typeface="Arial" panose="020B0604020202020204" pitchFamily="34" charset="0"/>
              </a:rPr>
              <a:t>kya</a:t>
            </a:r>
            <a:endParaRPr lang="en-GB" sz="12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78280F0-B21E-ED16-5834-938BB5C704AA}"/>
              </a:ext>
            </a:extLst>
          </p:cNvPr>
          <p:cNvSpPr txBox="1"/>
          <p:nvPr/>
        </p:nvSpPr>
        <p:spPr>
          <a:xfrm>
            <a:off x="9633505" y="2099138"/>
            <a:ext cx="787971" cy="276999"/>
          </a:xfrm>
          <a:prstGeom prst="rect">
            <a:avLst/>
          </a:prstGeom>
          <a:noFill/>
        </p:spPr>
        <p:txBody>
          <a:bodyPr wrap="square" rtlCol="0">
            <a:spAutoFit/>
          </a:bodyPr>
          <a:lstStyle/>
          <a:p>
            <a:r>
              <a:rPr lang="pl-PL" sz="1200" b="1" dirty="0">
                <a:latin typeface="Arial" panose="020B0604020202020204" pitchFamily="34" charset="0"/>
                <a:cs typeface="Arial" panose="020B0604020202020204" pitchFamily="34" charset="0"/>
              </a:rPr>
              <a:t>2-3 </a:t>
            </a:r>
            <a:r>
              <a:rPr lang="pl-PL" sz="1200" b="1" dirty="0" err="1">
                <a:latin typeface="Arial" panose="020B0604020202020204" pitchFamily="34" charset="0"/>
                <a:cs typeface="Arial" panose="020B0604020202020204" pitchFamily="34" charset="0"/>
              </a:rPr>
              <a:t>mya</a:t>
            </a:r>
            <a:endParaRPr lang="en-GB" sz="1200" b="1" dirty="0">
              <a:latin typeface="Arial" panose="020B0604020202020204" pitchFamily="34"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EE4F365A-2296-6F6D-274B-E0620F3277F3}"/>
              </a:ext>
            </a:extLst>
          </p:cNvPr>
          <p:cNvCxnSpPr>
            <a:cxnSpLocks/>
          </p:cNvCxnSpPr>
          <p:nvPr/>
        </p:nvCxnSpPr>
        <p:spPr>
          <a:xfrm>
            <a:off x="10028395" y="2412155"/>
            <a:ext cx="1" cy="227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Content Placeholder 4" descr="A circular diagram with many dots&#10;&#10;Description automatically generated with medium confidence">
            <a:extLst>
              <a:ext uri="{FF2B5EF4-FFF2-40B4-BE49-F238E27FC236}">
                <a16:creationId xmlns:a16="http://schemas.microsoft.com/office/drawing/2014/main" id="{81B6DAAA-D9B1-BEB5-03C8-D48921BAD574}"/>
              </a:ext>
            </a:extLst>
          </p:cNvPr>
          <p:cNvPicPr>
            <a:picLocks noChangeAspect="1"/>
          </p:cNvPicPr>
          <p:nvPr/>
        </p:nvPicPr>
        <p:blipFill>
          <a:blip r:embed="rId4">
            <a:extLst>
              <a:ext uri="{28A0092B-C50C-407E-A947-70E740481C1C}">
                <a14:useLocalDpi xmlns:a14="http://schemas.microsoft.com/office/drawing/2010/main" val="0"/>
              </a:ext>
            </a:extLst>
          </a:blip>
          <a:srcRect b="9015"/>
          <a:stretch/>
        </p:blipFill>
        <p:spPr>
          <a:xfrm>
            <a:off x="763779" y="2792487"/>
            <a:ext cx="1497976" cy="1512369"/>
          </a:xfrm>
          <a:prstGeom prst="rect">
            <a:avLst/>
          </a:prstGeom>
        </p:spPr>
      </p:pic>
      <p:sp>
        <p:nvSpPr>
          <p:cNvPr id="35" name="Arrow: Down 34">
            <a:extLst>
              <a:ext uri="{FF2B5EF4-FFF2-40B4-BE49-F238E27FC236}">
                <a16:creationId xmlns:a16="http://schemas.microsoft.com/office/drawing/2014/main" id="{A6B0AB1E-F184-61AB-3F1C-E34128FC87B5}"/>
              </a:ext>
            </a:extLst>
          </p:cNvPr>
          <p:cNvSpPr/>
          <p:nvPr/>
        </p:nvSpPr>
        <p:spPr>
          <a:xfrm rot="20605907">
            <a:off x="1439001" y="4281743"/>
            <a:ext cx="72882" cy="229206"/>
          </a:xfrm>
          <a:prstGeom prst="downArrow">
            <a:avLst/>
          </a:prstGeom>
          <a:solidFill>
            <a:srgbClr val="8A2EB3"/>
          </a:solidFill>
          <a:ln>
            <a:solidFill>
              <a:srgbClr val="8A2E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D7B063E-BD25-CE65-F981-C28ABE61C497}"/>
              </a:ext>
            </a:extLst>
          </p:cNvPr>
          <p:cNvSpPr txBox="1"/>
          <p:nvPr/>
        </p:nvSpPr>
        <p:spPr>
          <a:xfrm>
            <a:off x="1491948" y="4211680"/>
            <a:ext cx="530915" cy="369332"/>
          </a:xfrm>
          <a:prstGeom prst="rect">
            <a:avLst/>
          </a:prstGeom>
          <a:noFill/>
        </p:spPr>
        <p:txBody>
          <a:bodyPr wrap="none" rtlCol="0">
            <a:spAutoFit/>
          </a:bodyPr>
          <a:lstStyle/>
          <a:p>
            <a:r>
              <a:rPr lang="en-US" dirty="0" err="1">
                <a:solidFill>
                  <a:srgbClr val="8A2EB3"/>
                </a:solidFill>
                <a:latin typeface="Arial" panose="020B0604020202020204" pitchFamily="34" charset="0"/>
                <a:cs typeface="Arial" panose="020B0604020202020204" pitchFamily="34" charset="0"/>
              </a:rPr>
              <a:t>E.g</a:t>
            </a:r>
            <a:endParaRPr lang="en-SE" dirty="0">
              <a:solidFill>
                <a:srgbClr val="8A2EB3"/>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F1EE3736-CFB3-235B-4F7D-3420EA206EF6}"/>
              </a:ext>
            </a:extLst>
          </p:cNvPr>
          <p:cNvSpPr txBox="1"/>
          <p:nvPr/>
        </p:nvSpPr>
        <p:spPr>
          <a:xfrm>
            <a:off x="7772955" y="5867721"/>
            <a:ext cx="3655266" cy="919401"/>
          </a:xfrm>
          <a:prstGeom prst="roundRect">
            <a:avLst/>
          </a:prstGeom>
          <a:solidFill>
            <a:schemeClr val="accent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l-PL" sz="2400" dirty="0" err="1">
                <a:solidFill>
                  <a:schemeClr val="bg1"/>
                </a:solidFill>
                <a:latin typeface="Arial" panose="020B0604020202020204" pitchFamily="34" charset="0"/>
                <a:cs typeface="Arial" panose="020B0604020202020204" pitchFamily="34" charset="0"/>
              </a:rPr>
              <a:t>Niches</a:t>
            </a:r>
            <a:r>
              <a:rPr lang="pl-PL" sz="2400" dirty="0">
                <a:solidFill>
                  <a:schemeClr val="bg1"/>
                </a:solidFill>
                <a:latin typeface="Arial" panose="020B0604020202020204" pitchFamily="34" charset="0"/>
                <a:cs typeface="Arial" panose="020B0604020202020204" pitchFamily="34" charset="0"/>
              </a:rPr>
              <a:t> </a:t>
            </a:r>
            <a:r>
              <a:rPr lang="pl-PL" sz="2400" dirty="0" err="1">
                <a:solidFill>
                  <a:schemeClr val="bg1"/>
                </a:solidFill>
                <a:latin typeface="Arial" panose="020B0604020202020204" pitchFamily="34" charset="0"/>
                <a:cs typeface="Arial" panose="020B0604020202020204" pitchFamily="34" charset="0"/>
              </a:rPr>
              <a:t>filled</a:t>
            </a:r>
            <a:r>
              <a:rPr lang="pl-PL" sz="2400" dirty="0">
                <a:solidFill>
                  <a:schemeClr val="bg1"/>
                </a:solidFill>
                <a:latin typeface="Arial" panose="020B0604020202020204" pitchFamily="34" charset="0"/>
                <a:cs typeface="Arial" panose="020B0604020202020204" pitchFamily="34" charset="0"/>
              </a:rPr>
              <a:t> by </a:t>
            </a:r>
            <a:r>
              <a:rPr lang="pl-PL" sz="2400" dirty="0" err="1">
                <a:solidFill>
                  <a:schemeClr val="bg1"/>
                </a:solidFill>
                <a:latin typeface="Arial" panose="020B0604020202020204" pitchFamily="34" charset="0"/>
                <a:cs typeface="Arial" panose="020B0604020202020204" pitchFamily="34" charset="0"/>
              </a:rPr>
              <a:t>migration</a:t>
            </a:r>
            <a:r>
              <a:rPr lang="pl-PL" sz="2400" dirty="0">
                <a:solidFill>
                  <a:schemeClr val="bg1"/>
                </a:solidFill>
                <a:latin typeface="Arial" panose="020B0604020202020204" pitchFamily="34" charset="0"/>
                <a:cs typeface="Arial" panose="020B0604020202020204" pitchFamily="34" charset="0"/>
              </a:rPr>
              <a:t> not </a:t>
            </a:r>
            <a:r>
              <a:rPr lang="pl-PL" sz="2400" dirty="0" err="1">
                <a:solidFill>
                  <a:schemeClr val="bg1"/>
                </a:solidFill>
                <a:latin typeface="Arial" panose="020B0604020202020204" pitchFamily="34" charset="0"/>
                <a:cs typeface="Arial" panose="020B0604020202020204" pitchFamily="34" charset="0"/>
              </a:rPr>
              <a:t>adaptation</a:t>
            </a:r>
            <a:endParaRPr lang="en-GB" sz="2400" dirty="0">
              <a:solidFill>
                <a:schemeClr val="bg1"/>
              </a:solidFill>
              <a:latin typeface="Arial" panose="020B0604020202020204" pitchFamily="34" charset="0"/>
              <a:cs typeface="Arial" panose="020B0604020202020204" pitchFamily="34" charset="0"/>
            </a:endParaRPr>
          </a:p>
        </p:txBody>
      </p:sp>
      <p:pic>
        <p:nvPicPr>
          <p:cNvPr id="40" name="Graphic 39">
            <a:extLst>
              <a:ext uri="{FF2B5EF4-FFF2-40B4-BE49-F238E27FC236}">
                <a16:creationId xmlns:a16="http://schemas.microsoft.com/office/drawing/2014/main" id="{21BD0DF7-C706-9589-2B64-6C76859BA9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83423" y="2303628"/>
            <a:ext cx="3171825" cy="1943100"/>
          </a:xfrm>
          <a:prstGeom prst="rect">
            <a:avLst/>
          </a:prstGeom>
        </p:spPr>
      </p:pic>
      <p:pic>
        <p:nvPicPr>
          <p:cNvPr id="43" name="Graphic 42">
            <a:extLst>
              <a:ext uri="{FF2B5EF4-FFF2-40B4-BE49-F238E27FC236}">
                <a16:creationId xmlns:a16="http://schemas.microsoft.com/office/drawing/2014/main" id="{9B3CF972-2FE2-4FBD-AD10-63B8F3589F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3516" y="4515260"/>
            <a:ext cx="3771900" cy="2105025"/>
          </a:xfrm>
          <a:prstGeom prst="rect">
            <a:avLst/>
          </a:prstGeom>
        </p:spPr>
      </p:pic>
    </p:spTree>
    <p:extLst>
      <p:ext uri="{BB962C8B-B14F-4D97-AF65-F5344CB8AC3E}">
        <p14:creationId xmlns:p14="http://schemas.microsoft.com/office/powerpoint/2010/main" val="65970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anim calcmode="lin" valueType="num">
                                      <p:cBhvr>
                                        <p:cTn id="54" dur="1000" fill="hold"/>
                                        <p:tgtEl>
                                          <p:spTgt spid="38"/>
                                        </p:tgtEl>
                                        <p:attrNameLst>
                                          <p:attrName>ppt_x</p:attrName>
                                        </p:attrNameLst>
                                      </p:cBhvr>
                                      <p:tavLst>
                                        <p:tav tm="0">
                                          <p:val>
                                            <p:strVal val="#ppt_x"/>
                                          </p:val>
                                        </p:tav>
                                        <p:tav tm="100000">
                                          <p:val>
                                            <p:strVal val="#ppt_x"/>
                                          </p:val>
                                        </p:tav>
                                      </p:tavLst>
                                    </p:anim>
                                    <p:anim calcmode="lin" valueType="num">
                                      <p:cBhvr>
                                        <p:cTn id="5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8491-49FD-F188-EDA2-E65CDE181EFD}"/>
              </a:ext>
            </a:extLst>
          </p:cNvPr>
          <p:cNvSpPr>
            <a:spLocks noGrp="1"/>
          </p:cNvSpPr>
          <p:nvPr>
            <p:ph type="title"/>
          </p:nvPr>
        </p:nvSpPr>
        <p:spPr/>
        <p:txBody>
          <a:bodyPr>
            <a:normAutofit fontScale="90000"/>
          </a:bodyPr>
          <a:lstStyle/>
          <a:p>
            <a:pPr algn="ctr"/>
            <a:r>
              <a:rPr lang="pl-PL" dirty="0">
                <a:latin typeface="Arial" panose="020B0604020202020204" pitchFamily="34" charset="0"/>
                <a:cs typeface="Arial" panose="020B0604020202020204" pitchFamily="34" charset="0"/>
              </a:rPr>
              <a:t>Wide-scale changes in proteome properties are driven by differences in the </a:t>
            </a:r>
            <a:br>
              <a:rPr lang="en-US"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frequency of acidic amino acids</a:t>
            </a:r>
            <a:endParaRPr lang="en-GB"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C57B202D-5D8A-9BEE-5B7D-638F5F2074EA}"/>
              </a:ext>
            </a:extLst>
          </p:cNvPr>
          <p:cNvGrpSpPr/>
          <p:nvPr/>
        </p:nvGrpSpPr>
        <p:grpSpPr>
          <a:xfrm>
            <a:off x="320337" y="2049430"/>
            <a:ext cx="5369263" cy="4808570"/>
            <a:chOff x="5984537" y="1996328"/>
            <a:chExt cx="5369263" cy="4808570"/>
          </a:xfrm>
        </p:grpSpPr>
        <p:pic>
          <p:nvPicPr>
            <p:cNvPr id="5" name="Picture 4" descr="Diagram&#10;&#10;Description automatically generated">
              <a:extLst>
                <a:ext uri="{FF2B5EF4-FFF2-40B4-BE49-F238E27FC236}">
                  <a16:creationId xmlns:a16="http://schemas.microsoft.com/office/drawing/2014/main" id="{0C0486B0-FD63-46F3-504F-AFACB4FA44DE}"/>
                </a:ext>
              </a:extLst>
            </p:cNvPr>
            <p:cNvPicPr>
              <a:picLocks noChangeAspect="1"/>
            </p:cNvPicPr>
            <p:nvPr/>
          </p:nvPicPr>
          <p:blipFill rotWithShape="1">
            <a:blip r:embed="rId2">
              <a:extLst>
                <a:ext uri="{28A0092B-C50C-407E-A947-70E740481C1C}">
                  <a14:useLocalDpi xmlns:a14="http://schemas.microsoft.com/office/drawing/2010/main" val="0"/>
                </a:ext>
              </a:extLst>
            </a:blip>
            <a:srcRect r="66465" b="70815"/>
            <a:stretch/>
          </p:blipFill>
          <p:spPr>
            <a:xfrm>
              <a:off x="5984537" y="1996328"/>
              <a:ext cx="5369263" cy="4808570"/>
            </a:xfrm>
            <a:prstGeom prst="rect">
              <a:avLst/>
            </a:prstGeom>
          </p:spPr>
        </p:pic>
        <p:pic>
          <p:nvPicPr>
            <p:cNvPr id="6" name="Picture 5">
              <a:extLst>
                <a:ext uri="{FF2B5EF4-FFF2-40B4-BE49-F238E27FC236}">
                  <a16:creationId xmlns:a16="http://schemas.microsoft.com/office/drawing/2014/main" id="{67840425-E8CD-EB30-6AF2-B8099D19A50B}"/>
                </a:ext>
              </a:extLst>
            </p:cNvPr>
            <p:cNvPicPr>
              <a:picLocks noChangeAspect="1"/>
            </p:cNvPicPr>
            <p:nvPr/>
          </p:nvPicPr>
          <p:blipFill>
            <a:blip r:embed="rId3"/>
            <a:stretch>
              <a:fillRect/>
            </a:stretch>
          </p:blipFill>
          <p:spPr>
            <a:xfrm>
              <a:off x="6096000" y="1996328"/>
              <a:ext cx="286537" cy="341406"/>
            </a:xfrm>
            <a:prstGeom prst="rect">
              <a:avLst/>
            </a:prstGeom>
          </p:spPr>
        </p:pic>
      </p:grpSp>
      <p:sp>
        <p:nvSpPr>
          <p:cNvPr id="4" name="TextBox 3">
            <a:extLst>
              <a:ext uri="{FF2B5EF4-FFF2-40B4-BE49-F238E27FC236}">
                <a16:creationId xmlns:a16="http://schemas.microsoft.com/office/drawing/2014/main" id="{1F3B63D6-EEAB-C45E-683C-4772B12638C4}"/>
              </a:ext>
            </a:extLst>
          </p:cNvPr>
          <p:cNvSpPr txBox="1"/>
          <p:nvPr/>
        </p:nvSpPr>
        <p:spPr>
          <a:xfrm>
            <a:off x="320337" y="1884608"/>
            <a:ext cx="5878725" cy="369332"/>
          </a:xfrm>
          <a:prstGeom prst="rect">
            <a:avLst/>
          </a:prstGeom>
          <a:noFill/>
        </p:spPr>
        <p:txBody>
          <a:bodyPr wrap="none" rtlCol="0">
            <a:spAutoFit/>
          </a:bodyPr>
          <a:lstStyle/>
          <a:p>
            <a:r>
              <a:rPr lang="pl-PL" dirty="0" err="1">
                <a:latin typeface="Arial" panose="020B0604020202020204" pitchFamily="34" charset="0"/>
                <a:cs typeface="Arial" panose="020B0604020202020204" pitchFamily="34" charset="0"/>
              </a:rPr>
              <a:t>Inspired</a:t>
            </a:r>
            <a:r>
              <a:rPr lang="pl-PL" dirty="0">
                <a:latin typeface="Arial" panose="020B0604020202020204" pitchFamily="34" charset="0"/>
                <a:cs typeface="Arial" panose="020B0604020202020204" pitchFamily="34" charset="0"/>
              </a:rPr>
              <a:t> by </a:t>
            </a:r>
            <a:r>
              <a:rPr lang="pl-PL" dirty="0" err="1">
                <a:latin typeface="Arial" panose="020B0604020202020204" pitchFamily="34" charset="0"/>
                <a:cs typeface="Arial" panose="020B0604020202020204" pitchFamily="34" charset="0"/>
              </a:rPr>
              <a:t>Cabello-Yeves</a:t>
            </a:r>
            <a:r>
              <a:rPr lang="pl-PL" dirty="0">
                <a:latin typeface="Arial" panose="020B0604020202020204" pitchFamily="34" charset="0"/>
                <a:cs typeface="Arial" panose="020B0604020202020204" pitchFamily="34" charset="0"/>
              </a:rPr>
              <a:t> and Rodriguez-</a:t>
            </a:r>
            <a:r>
              <a:rPr lang="pl-PL" dirty="0" err="1">
                <a:latin typeface="Arial" panose="020B0604020202020204" pitchFamily="34" charset="0"/>
                <a:cs typeface="Arial" panose="020B0604020202020204" pitchFamily="34" charset="0"/>
              </a:rPr>
              <a:t>Valera</a:t>
            </a:r>
            <a:r>
              <a:rPr lang="pl-PL" dirty="0">
                <a:latin typeface="Arial" panose="020B0604020202020204" pitchFamily="34" charset="0"/>
                <a:cs typeface="Arial" panose="020B0604020202020204" pitchFamily="34" charset="0"/>
              </a:rPr>
              <a:t> (2019)</a:t>
            </a:r>
            <a:endParaRPr lang="en-GB" dirty="0">
              <a:latin typeface="Arial" panose="020B0604020202020204" pitchFamily="34" charset="0"/>
              <a:cs typeface="Arial" panose="020B0604020202020204" pitchFamily="34" charset="0"/>
            </a:endParaRPr>
          </a:p>
        </p:txBody>
      </p:sp>
      <p:pic>
        <p:nvPicPr>
          <p:cNvPr id="13" name="Content Placeholder 4" descr="Diagram&#10;&#10;Description automatically generated">
            <a:extLst>
              <a:ext uri="{FF2B5EF4-FFF2-40B4-BE49-F238E27FC236}">
                <a16:creationId xmlns:a16="http://schemas.microsoft.com/office/drawing/2014/main" id="{D2186746-D656-05EE-87E5-75F1BC8D56C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67060" b="69537"/>
          <a:stretch/>
        </p:blipFill>
        <p:spPr>
          <a:xfrm>
            <a:off x="6352839" y="1864764"/>
            <a:ext cx="5156679" cy="4907464"/>
          </a:xfrm>
        </p:spPr>
      </p:pic>
      <p:sp>
        <p:nvSpPr>
          <p:cNvPr id="15" name="Rectangle 14">
            <a:extLst>
              <a:ext uri="{FF2B5EF4-FFF2-40B4-BE49-F238E27FC236}">
                <a16:creationId xmlns:a16="http://schemas.microsoft.com/office/drawing/2014/main" id="{54595091-8B8A-76B2-3F5B-9BAEF3CA0B6C}"/>
              </a:ext>
            </a:extLst>
          </p:cNvPr>
          <p:cNvSpPr/>
          <p:nvPr/>
        </p:nvSpPr>
        <p:spPr>
          <a:xfrm>
            <a:off x="6390939" y="1904453"/>
            <a:ext cx="454361" cy="329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6806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2386F-844B-F13C-4C1D-4D54009E2AD1}"/>
              </a:ext>
            </a:extLst>
          </p:cNvPr>
          <p:cNvSpPr>
            <a:spLocks noGrp="1"/>
          </p:cNvSpPr>
          <p:nvPr>
            <p:ph type="title"/>
          </p:nvPr>
        </p:nvSpPr>
        <p:spPr>
          <a:xfrm>
            <a:off x="162726" y="322818"/>
            <a:ext cx="11919001" cy="1325563"/>
          </a:xfrm>
        </p:spPr>
        <p:txBody>
          <a:bodyPr>
            <a:normAutofit fontScale="90000"/>
          </a:bodyPr>
          <a:lstStyle/>
          <a:p>
            <a:pPr algn="ctr"/>
            <a:r>
              <a:rPr lang="pl-PL" dirty="0" err="1">
                <a:latin typeface="Arial" panose="020B0604020202020204" pitchFamily="34" charset="0"/>
                <a:cs typeface="Arial" panose="020B0604020202020204" pitchFamily="34" charset="0"/>
              </a:rPr>
              <a:t>Gains</a:t>
            </a:r>
            <a:r>
              <a:rPr lang="pl-PL" dirty="0">
                <a:latin typeface="Arial" panose="020B0604020202020204" pitchFamily="34" charset="0"/>
                <a:cs typeface="Arial" panose="020B0604020202020204" pitchFamily="34" charset="0"/>
              </a:rPr>
              <a:t> and/</a:t>
            </a:r>
            <a:r>
              <a:rPr lang="pl-PL" dirty="0" err="1">
                <a:latin typeface="Arial" panose="020B0604020202020204" pitchFamily="34" charset="0"/>
                <a:cs typeface="Arial" panose="020B0604020202020204" pitchFamily="34" charset="0"/>
              </a:rPr>
              <a:t>or</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losses</a:t>
            </a:r>
            <a:r>
              <a:rPr lang="pl-PL" dirty="0">
                <a:latin typeface="Arial" panose="020B0604020202020204" pitchFamily="34" charset="0"/>
                <a:cs typeface="Arial" panose="020B0604020202020204" pitchFamily="34" charset="0"/>
              </a:rPr>
              <a:t> of the same </a:t>
            </a:r>
            <a:r>
              <a:rPr lang="pl-PL" dirty="0" err="1">
                <a:latin typeface="Arial" panose="020B0604020202020204" pitchFamily="34" charset="0"/>
                <a:cs typeface="Arial" panose="020B0604020202020204" pitchFamily="34" charset="0"/>
              </a:rPr>
              <a:t>functional</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genes</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allow</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diverse</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bacteria</a:t>
            </a:r>
            <a:r>
              <a:rPr lang="pl-PL" dirty="0">
                <a:latin typeface="Arial" panose="020B0604020202020204" pitchFamily="34" charset="0"/>
                <a:cs typeface="Arial" panose="020B0604020202020204" pitchFamily="34" charset="0"/>
              </a:rPr>
              <a:t> to </a:t>
            </a:r>
            <a:r>
              <a:rPr lang="pl-PL" dirty="0" err="1">
                <a:latin typeface="Arial" panose="020B0604020202020204" pitchFamily="34" charset="0"/>
                <a:cs typeface="Arial" panose="020B0604020202020204" pitchFamily="34" charset="0"/>
              </a:rPr>
              <a:t>transition</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between</a:t>
            </a:r>
            <a:r>
              <a:rPr lang="pl-PL" dirty="0">
                <a:latin typeface="Arial" panose="020B0604020202020204" pitchFamily="34" charset="0"/>
                <a:cs typeface="Arial" panose="020B0604020202020204" pitchFamily="34" charset="0"/>
              </a:rPr>
              <a:t> </a:t>
            </a:r>
            <a:r>
              <a:rPr lang="pl-PL" dirty="0" err="1">
                <a:latin typeface="Arial" panose="020B0604020202020204" pitchFamily="34" charset="0"/>
                <a:cs typeface="Arial" panose="020B0604020202020204" pitchFamily="34" charset="0"/>
              </a:rPr>
              <a:t>biomes</a:t>
            </a: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3BDD1DC-BAC1-9A6D-A832-05A6D6701AE1}"/>
              </a:ext>
            </a:extLst>
          </p:cNvPr>
          <p:cNvSpPr txBox="1"/>
          <p:nvPr/>
        </p:nvSpPr>
        <p:spPr>
          <a:xfrm>
            <a:off x="571500" y="1908909"/>
            <a:ext cx="5550727" cy="400110"/>
          </a:xfrm>
          <a:prstGeom prst="rect">
            <a:avLst/>
          </a:prstGeom>
          <a:noFill/>
          <a:ln>
            <a:noFill/>
          </a:ln>
        </p:spPr>
        <p:txBody>
          <a:bodyPr wrap="square">
            <a:spAutoFit/>
          </a:bodyPr>
          <a:lstStyle/>
          <a:p>
            <a:r>
              <a:rPr lang="en-US" sz="2000" b="1" dirty="0">
                <a:latin typeface="Arial" panose="020B0604020202020204" pitchFamily="34" charset="0"/>
                <a:cs typeface="Arial" panose="020B0604020202020204" pitchFamily="34" charset="0"/>
              </a:rPr>
              <a:t>Freshwater ↔ Brackish</a:t>
            </a:r>
          </a:p>
        </p:txBody>
      </p:sp>
      <p:sp>
        <p:nvSpPr>
          <p:cNvPr id="10" name="TextBox 9">
            <a:extLst>
              <a:ext uri="{FF2B5EF4-FFF2-40B4-BE49-F238E27FC236}">
                <a16:creationId xmlns:a16="http://schemas.microsoft.com/office/drawing/2014/main" id="{2B0389DD-E0C8-BA11-1902-373834871DF7}"/>
              </a:ext>
            </a:extLst>
          </p:cNvPr>
          <p:cNvSpPr txBox="1"/>
          <p:nvPr/>
        </p:nvSpPr>
        <p:spPr>
          <a:xfrm>
            <a:off x="571500" y="4152593"/>
            <a:ext cx="5550727" cy="400110"/>
          </a:xfrm>
          <a:prstGeom prst="rect">
            <a:avLst/>
          </a:prstGeom>
          <a:noFill/>
          <a:ln>
            <a:noFill/>
          </a:ln>
        </p:spPr>
        <p:txBody>
          <a:bodyPr wrap="square">
            <a:spAutoFit/>
          </a:bodyPr>
          <a:lstStyle/>
          <a:p>
            <a:r>
              <a:rPr lang="en-US" sz="2000" b="1" dirty="0">
                <a:latin typeface="Arial" panose="020B0604020202020204" pitchFamily="34" charset="0"/>
                <a:cs typeface="Arial" panose="020B0604020202020204" pitchFamily="34" charset="0"/>
              </a:rPr>
              <a:t>Freshwater ↔ </a:t>
            </a:r>
            <a:r>
              <a:rPr lang="pl-PL" sz="2000" b="1" dirty="0">
                <a:latin typeface="Arial" panose="020B0604020202020204" pitchFamily="34" charset="0"/>
                <a:cs typeface="Arial" panose="020B0604020202020204" pitchFamily="34" charset="0"/>
              </a:rPr>
              <a:t>Marine</a:t>
            </a:r>
            <a:endParaRPr lang="en-US" sz="20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D8CA9FC-828B-D4C5-0308-C8D49B145A94}"/>
              </a:ext>
            </a:extLst>
          </p:cNvPr>
          <p:cNvSpPr txBox="1"/>
          <p:nvPr/>
        </p:nvSpPr>
        <p:spPr>
          <a:xfrm>
            <a:off x="6304892" y="1908909"/>
            <a:ext cx="5550727" cy="400110"/>
          </a:xfrm>
          <a:prstGeom prst="rect">
            <a:avLst/>
          </a:prstGeom>
          <a:noFill/>
          <a:ln>
            <a:noFill/>
          </a:ln>
        </p:spPr>
        <p:txBody>
          <a:bodyPr wrap="square">
            <a:spAutoFit/>
          </a:bodyPr>
          <a:lstStyle/>
          <a:p>
            <a:r>
              <a:rPr lang="pl-PL" sz="2000" b="1" dirty="0">
                <a:latin typeface="Arial" panose="020B0604020202020204" pitchFamily="34" charset="0"/>
                <a:cs typeface="Arial" panose="020B0604020202020204" pitchFamily="34" charset="0"/>
              </a:rPr>
              <a:t>Marine</a:t>
            </a:r>
            <a:r>
              <a:rPr lang="en-US" sz="2000" b="1" dirty="0">
                <a:latin typeface="Arial" panose="020B0604020202020204" pitchFamily="34" charset="0"/>
                <a:cs typeface="Arial" panose="020B0604020202020204" pitchFamily="34" charset="0"/>
              </a:rPr>
              <a:t> ↔</a:t>
            </a:r>
            <a:r>
              <a:rPr lang="pl-PL" sz="2000" b="1" dirty="0">
                <a:latin typeface="Arial" panose="020B0604020202020204" pitchFamily="34" charset="0"/>
                <a:cs typeface="Arial" panose="020B0604020202020204" pitchFamily="34" charset="0"/>
              </a:rPr>
              <a:t> </a:t>
            </a:r>
            <a:r>
              <a:rPr lang="pl-PL" sz="2000" b="1" dirty="0" err="1">
                <a:latin typeface="Arial" panose="020B0604020202020204" pitchFamily="34" charset="0"/>
                <a:cs typeface="Arial" panose="020B0604020202020204" pitchFamily="34" charset="0"/>
              </a:rPr>
              <a:t>Brackish</a:t>
            </a:r>
            <a:endParaRPr lang="en-US" sz="2000" b="1" dirty="0">
              <a:latin typeface="Arial" panose="020B0604020202020204" pitchFamily="34" charset="0"/>
              <a:cs typeface="Arial" panose="020B0604020202020204" pitchFamily="34" charset="0"/>
            </a:endParaRPr>
          </a:p>
        </p:txBody>
      </p:sp>
      <p:pic>
        <p:nvPicPr>
          <p:cNvPr id="3" name="Picture 2" descr="A screenshot of a computer screen&#10;&#10;Description automatically generated">
            <a:extLst>
              <a:ext uri="{FF2B5EF4-FFF2-40B4-BE49-F238E27FC236}">
                <a16:creationId xmlns:a16="http://schemas.microsoft.com/office/drawing/2014/main" id="{D4462B72-3238-9502-72FF-F504299AA021}"/>
              </a:ext>
            </a:extLst>
          </p:cNvPr>
          <p:cNvPicPr>
            <a:picLocks noChangeAspect="1"/>
          </p:cNvPicPr>
          <p:nvPr/>
        </p:nvPicPr>
        <p:blipFill rotWithShape="1">
          <a:blip r:embed="rId2">
            <a:extLst>
              <a:ext uri="{28A0092B-C50C-407E-A947-70E740481C1C}">
                <a14:useLocalDpi xmlns:a14="http://schemas.microsoft.com/office/drawing/2010/main" val="0"/>
              </a:ext>
            </a:extLst>
          </a:blip>
          <a:srcRect b="43656"/>
          <a:stretch/>
        </p:blipFill>
        <p:spPr>
          <a:xfrm>
            <a:off x="6304892" y="2495524"/>
            <a:ext cx="5779001" cy="3237609"/>
          </a:xfrm>
          <a:prstGeom prst="rect">
            <a:avLst/>
          </a:prstGeom>
        </p:spPr>
      </p:pic>
      <p:sp>
        <p:nvSpPr>
          <p:cNvPr id="13" name="Rectangle 12">
            <a:extLst>
              <a:ext uri="{FF2B5EF4-FFF2-40B4-BE49-F238E27FC236}">
                <a16:creationId xmlns:a16="http://schemas.microsoft.com/office/drawing/2014/main" id="{576B4DE7-BD30-1CD9-8D3A-9318FC10CD9C}"/>
              </a:ext>
            </a:extLst>
          </p:cNvPr>
          <p:cNvSpPr/>
          <p:nvPr/>
        </p:nvSpPr>
        <p:spPr>
          <a:xfrm>
            <a:off x="6122227" y="2400784"/>
            <a:ext cx="477911" cy="3414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915566FA-F7CE-1EB2-6594-620FB9261549}"/>
              </a:ext>
            </a:extLst>
          </p:cNvPr>
          <p:cNvGrpSpPr>
            <a:grpSpLocks noChangeAspect="1"/>
          </p:cNvGrpSpPr>
          <p:nvPr/>
        </p:nvGrpSpPr>
        <p:grpSpPr>
          <a:xfrm>
            <a:off x="280892" y="2571487"/>
            <a:ext cx="5857290" cy="1090894"/>
            <a:chOff x="-166461" y="2336356"/>
            <a:chExt cx="12242981" cy="2280200"/>
          </a:xfrm>
        </p:grpSpPr>
        <p:pic>
          <p:nvPicPr>
            <p:cNvPr id="15" name="Picture 14" descr="A screenshot of a computer screen&#10;&#10;Description automatically generated">
              <a:extLst>
                <a:ext uri="{FF2B5EF4-FFF2-40B4-BE49-F238E27FC236}">
                  <a16:creationId xmlns:a16="http://schemas.microsoft.com/office/drawing/2014/main" id="{5B447DE6-20C8-D3E7-D172-165207476264}"/>
                </a:ext>
              </a:extLst>
            </p:cNvPr>
            <p:cNvPicPr>
              <a:picLocks noChangeAspect="1"/>
            </p:cNvPicPr>
            <p:nvPr/>
          </p:nvPicPr>
          <p:blipFill rotWithShape="1">
            <a:blip r:embed="rId2">
              <a:extLst>
                <a:ext uri="{28A0092B-C50C-407E-A947-70E740481C1C}">
                  <a14:useLocalDpi xmlns:a14="http://schemas.microsoft.com/office/drawing/2010/main" val="0"/>
                </a:ext>
              </a:extLst>
            </a:blip>
            <a:srcRect l="240" t="55721" r="14477" b="28305"/>
            <a:stretch/>
          </p:blipFill>
          <p:spPr>
            <a:xfrm>
              <a:off x="-166461" y="2336356"/>
              <a:ext cx="12242981" cy="2280200"/>
            </a:xfrm>
            <a:prstGeom prst="rect">
              <a:avLst/>
            </a:prstGeom>
          </p:spPr>
        </p:pic>
        <p:sp>
          <p:nvSpPr>
            <p:cNvPr id="16" name="Rectangle 15">
              <a:extLst>
                <a:ext uri="{FF2B5EF4-FFF2-40B4-BE49-F238E27FC236}">
                  <a16:creationId xmlns:a16="http://schemas.microsoft.com/office/drawing/2014/main" id="{3BA900FB-8498-E901-666B-5677AAB48450}"/>
                </a:ext>
              </a:extLst>
            </p:cNvPr>
            <p:cNvSpPr/>
            <p:nvPr/>
          </p:nvSpPr>
          <p:spPr>
            <a:xfrm>
              <a:off x="115480" y="2450908"/>
              <a:ext cx="477911" cy="3414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427C7A74-448C-4C57-8564-996CD42554C9}"/>
              </a:ext>
            </a:extLst>
          </p:cNvPr>
          <p:cNvGrpSpPr/>
          <p:nvPr/>
        </p:nvGrpSpPr>
        <p:grpSpPr>
          <a:xfrm>
            <a:off x="280892" y="4656678"/>
            <a:ext cx="4760686" cy="1191871"/>
            <a:chOff x="730098" y="2545852"/>
            <a:chExt cx="10139463" cy="2538484"/>
          </a:xfrm>
        </p:grpSpPr>
        <p:pic>
          <p:nvPicPr>
            <p:cNvPr id="18" name="Picture 17" descr="A screenshot of a computer screen&#10;&#10;Description automatically generated">
              <a:extLst>
                <a:ext uri="{FF2B5EF4-FFF2-40B4-BE49-F238E27FC236}">
                  <a16:creationId xmlns:a16="http://schemas.microsoft.com/office/drawing/2014/main" id="{88E1739B-B757-E2FF-4309-AA4A7E86D0B3}"/>
                </a:ext>
              </a:extLst>
            </p:cNvPr>
            <p:cNvPicPr>
              <a:picLocks noChangeAspect="1"/>
            </p:cNvPicPr>
            <p:nvPr/>
          </p:nvPicPr>
          <p:blipFill rotWithShape="1">
            <a:blip r:embed="rId2">
              <a:extLst>
                <a:ext uri="{28A0092B-C50C-407E-A947-70E740481C1C}">
                  <a14:useLocalDpi xmlns:a14="http://schemas.microsoft.com/office/drawing/2010/main" val="0"/>
                </a:ext>
              </a:extLst>
            </a:blip>
            <a:srcRect l="-1" t="71746" r="41163" b="13439"/>
            <a:stretch/>
          </p:blipFill>
          <p:spPr>
            <a:xfrm>
              <a:off x="730098" y="2545852"/>
              <a:ext cx="10139463" cy="2538484"/>
            </a:xfrm>
            <a:prstGeom prst="rect">
              <a:avLst/>
            </a:prstGeom>
          </p:spPr>
        </p:pic>
        <p:sp>
          <p:nvSpPr>
            <p:cNvPr id="19" name="Rectangle 18">
              <a:extLst>
                <a:ext uri="{FF2B5EF4-FFF2-40B4-BE49-F238E27FC236}">
                  <a16:creationId xmlns:a16="http://schemas.microsoft.com/office/drawing/2014/main" id="{08B98029-0BE5-FDCA-FC77-73FF78C03304}"/>
                </a:ext>
              </a:extLst>
            </p:cNvPr>
            <p:cNvSpPr/>
            <p:nvPr/>
          </p:nvSpPr>
          <p:spPr>
            <a:xfrm>
              <a:off x="1083483" y="2545852"/>
              <a:ext cx="477911" cy="3414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28CBC551-95C8-C83D-DA75-C0E7F221F37E}"/>
              </a:ext>
            </a:extLst>
          </p:cNvPr>
          <p:cNvSpPr txBox="1"/>
          <p:nvPr/>
        </p:nvSpPr>
        <p:spPr>
          <a:xfrm>
            <a:off x="280892" y="5755912"/>
            <a:ext cx="2933537" cy="830997"/>
          </a:xfrm>
          <a:prstGeom prst="rect">
            <a:avLst/>
          </a:prstGeom>
          <a:noFill/>
        </p:spPr>
        <p:txBody>
          <a:bodyPr wrap="square">
            <a:spAutoFit/>
          </a:bodyPr>
          <a:lstStyle/>
          <a:p>
            <a:r>
              <a:rPr lang="en-GB" sz="1600" dirty="0">
                <a:latin typeface="Arial" panose="020B0604020202020204" pitchFamily="34" charset="0"/>
                <a:cs typeface="Arial" panose="020B0604020202020204" pitchFamily="34" charset="0"/>
              </a:rPr>
              <a:t>Some “obvious”, e.g.</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K+ uptake systems, </a:t>
            </a:r>
          </a:p>
          <a:p>
            <a:r>
              <a:rPr lang="en-GB" sz="1600" dirty="0">
                <a:latin typeface="Arial" panose="020B0604020202020204" pitchFamily="34" charset="0"/>
                <a:cs typeface="Arial" panose="020B0604020202020204" pitchFamily="34" charset="0"/>
              </a:rPr>
              <a:t>Na+-coupled transport</a:t>
            </a:r>
            <a:endParaRPr lang="en-SE"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AB9C3DE-9F69-4099-7DA4-0DBA4DF87B40}"/>
              </a:ext>
            </a:extLst>
          </p:cNvPr>
          <p:cNvSpPr txBox="1"/>
          <p:nvPr/>
        </p:nvSpPr>
        <p:spPr>
          <a:xfrm>
            <a:off x="3087056" y="5755912"/>
            <a:ext cx="3640455" cy="1077218"/>
          </a:xfrm>
          <a:prstGeom prst="rect">
            <a:avLst/>
          </a:prstGeom>
          <a:noFill/>
        </p:spPr>
        <p:txBody>
          <a:bodyPr wrap="square">
            <a:spAutoFit/>
          </a:bodyPr>
          <a:lstStyle/>
          <a:p>
            <a:r>
              <a:rPr lang="en-GB" sz="1600" dirty="0">
                <a:latin typeface="Arial" panose="020B0604020202020204" pitchFamily="34" charset="0"/>
                <a:cs typeface="Arial" panose="020B0604020202020204" pitchFamily="34" charset="0"/>
              </a:rPr>
              <a:t>Not discussed before but (potentially)</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directly connected e.g.</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Mg2+ uptake, </a:t>
            </a:r>
          </a:p>
          <a:p>
            <a:r>
              <a:rPr lang="en-GB" sz="1600" dirty="0">
                <a:latin typeface="Arial" panose="020B0604020202020204" pitchFamily="34" charset="0"/>
                <a:cs typeface="Arial" panose="020B0604020202020204" pitchFamily="34" charset="0"/>
              </a:rPr>
              <a:t>chemotaxis</a:t>
            </a:r>
            <a:endParaRPr lang="en-SE" sz="1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7D68828-768E-FA8F-F343-4A6790D8A1C5}"/>
              </a:ext>
            </a:extLst>
          </p:cNvPr>
          <p:cNvSpPr txBox="1"/>
          <p:nvPr/>
        </p:nvSpPr>
        <p:spPr>
          <a:xfrm>
            <a:off x="6600138" y="5755912"/>
            <a:ext cx="4788298" cy="830997"/>
          </a:xfrm>
          <a:prstGeom prst="rect">
            <a:avLst/>
          </a:prstGeom>
          <a:noFill/>
        </p:spPr>
        <p:txBody>
          <a:bodyPr wrap="square">
            <a:spAutoFit/>
          </a:bodyPr>
          <a:lstStyle/>
          <a:p>
            <a:r>
              <a:rPr lang="en-GB" sz="1600" dirty="0">
                <a:latin typeface="Arial" panose="020B0604020202020204" pitchFamily="34" charset="0"/>
                <a:cs typeface="Arial" panose="020B0604020202020204" pitchFamily="34" charset="0"/>
              </a:rPr>
              <a:t>More complex and/or cryptic e.g.</a:t>
            </a:r>
            <a:br>
              <a:rPr lang="en-GB"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modifications of charged amino acids</a:t>
            </a:r>
            <a:endParaRPr lang="en-GB"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transposases, antitoxins, and competence proteins</a:t>
            </a:r>
            <a:endParaRPr lang="en-S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297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F3B86521-83B1-B7AB-4A97-41654DD88693}"/>
              </a:ext>
            </a:extLst>
          </p:cNvPr>
          <p:cNvPicPr>
            <a:picLocks noChangeAspect="1"/>
          </p:cNvPicPr>
          <p:nvPr/>
        </p:nvPicPr>
        <p:blipFill>
          <a:blip r:embed="rId2"/>
          <a:srcRect t="55261"/>
          <a:stretch/>
        </p:blipFill>
        <p:spPr>
          <a:xfrm>
            <a:off x="273421" y="976251"/>
            <a:ext cx="6189677" cy="1573784"/>
          </a:xfrm>
          <a:prstGeom prst="rect">
            <a:avLst/>
          </a:prstGeom>
        </p:spPr>
      </p:pic>
      <p:pic>
        <p:nvPicPr>
          <p:cNvPr id="5" name="Picture 4">
            <a:extLst>
              <a:ext uri="{FF2B5EF4-FFF2-40B4-BE49-F238E27FC236}">
                <a16:creationId xmlns:a16="http://schemas.microsoft.com/office/drawing/2014/main" id="{412DCCA5-9CBC-5A09-2FC0-87173D1CB3E0}"/>
              </a:ext>
            </a:extLst>
          </p:cNvPr>
          <p:cNvPicPr>
            <a:picLocks noChangeAspect="1"/>
          </p:cNvPicPr>
          <p:nvPr/>
        </p:nvPicPr>
        <p:blipFill>
          <a:blip r:embed="rId2"/>
          <a:srcRect l="20344" r="42375" b="70625"/>
          <a:stretch/>
        </p:blipFill>
        <p:spPr>
          <a:xfrm>
            <a:off x="273421" y="-51862"/>
            <a:ext cx="2295924" cy="1028113"/>
          </a:xfrm>
          <a:prstGeom prst="rect">
            <a:avLst/>
          </a:prstGeom>
        </p:spPr>
      </p:pic>
      <p:grpSp>
        <p:nvGrpSpPr>
          <p:cNvPr id="6" name="Group 5">
            <a:extLst>
              <a:ext uri="{FF2B5EF4-FFF2-40B4-BE49-F238E27FC236}">
                <a16:creationId xmlns:a16="http://schemas.microsoft.com/office/drawing/2014/main" id="{CBCDABFD-CD80-573D-23EB-AE6A597213F6}"/>
              </a:ext>
            </a:extLst>
          </p:cNvPr>
          <p:cNvGrpSpPr/>
          <p:nvPr/>
        </p:nvGrpSpPr>
        <p:grpSpPr>
          <a:xfrm>
            <a:off x="7143956" y="2374607"/>
            <a:ext cx="3669276" cy="4545960"/>
            <a:chOff x="838200" y="1549476"/>
            <a:chExt cx="4006555" cy="4676777"/>
          </a:xfrm>
        </p:grpSpPr>
        <p:grpSp>
          <p:nvGrpSpPr>
            <p:cNvPr id="7" name="Group 6">
              <a:extLst>
                <a:ext uri="{FF2B5EF4-FFF2-40B4-BE49-F238E27FC236}">
                  <a16:creationId xmlns:a16="http://schemas.microsoft.com/office/drawing/2014/main" id="{C01AED82-E5B1-32CA-07D9-03A012C12A65}"/>
                </a:ext>
              </a:extLst>
            </p:cNvPr>
            <p:cNvGrpSpPr/>
            <p:nvPr/>
          </p:nvGrpSpPr>
          <p:grpSpPr>
            <a:xfrm>
              <a:off x="838200" y="1768859"/>
              <a:ext cx="4006555" cy="4457394"/>
              <a:chOff x="-9702" y="709920"/>
              <a:chExt cx="5015133" cy="5579462"/>
            </a:xfrm>
          </p:grpSpPr>
          <p:pic>
            <p:nvPicPr>
              <p:cNvPr id="9" name="Picture 8" descr="A screenshot of a screen shot of a chart&#10;&#10;Description automatically generated">
                <a:extLst>
                  <a:ext uri="{FF2B5EF4-FFF2-40B4-BE49-F238E27FC236}">
                    <a16:creationId xmlns:a16="http://schemas.microsoft.com/office/drawing/2014/main" id="{F6AFE56E-69FE-B2F1-18BB-CD93694C24BC}"/>
                  </a:ext>
                </a:extLst>
              </p:cNvPr>
              <p:cNvPicPr>
                <a:picLocks noChangeAspect="1"/>
              </p:cNvPicPr>
              <p:nvPr/>
            </p:nvPicPr>
            <p:blipFill>
              <a:blip r:embed="rId3">
                <a:extLst>
                  <a:ext uri="{28A0092B-C50C-407E-A947-70E740481C1C}">
                    <a14:useLocalDpi xmlns:a14="http://schemas.microsoft.com/office/drawing/2010/main" val="0"/>
                  </a:ext>
                </a:extLst>
              </a:blip>
              <a:srcRect l="28557" r="28749" b="66349"/>
              <a:stretch/>
            </p:blipFill>
            <p:spPr>
              <a:xfrm>
                <a:off x="-1" y="709920"/>
                <a:ext cx="5005432" cy="5579462"/>
              </a:xfrm>
              <a:prstGeom prst="rect">
                <a:avLst/>
              </a:prstGeom>
            </p:spPr>
          </p:pic>
          <p:sp>
            <p:nvSpPr>
              <p:cNvPr id="10" name="Rectangle 9">
                <a:extLst>
                  <a:ext uri="{FF2B5EF4-FFF2-40B4-BE49-F238E27FC236}">
                    <a16:creationId xmlns:a16="http://schemas.microsoft.com/office/drawing/2014/main" id="{9E1AD719-1113-3C7E-D392-A5D99A034894}"/>
                  </a:ext>
                </a:extLst>
              </p:cNvPr>
              <p:cNvSpPr/>
              <p:nvPr/>
            </p:nvSpPr>
            <p:spPr>
              <a:xfrm>
                <a:off x="214170" y="870857"/>
                <a:ext cx="268842" cy="3338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C650F90-E611-5156-C5C8-D9647AA8F141}"/>
                  </a:ext>
                </a:extLst>
              </p:cNvPr>
              <p:cNvSpPr/>
              <p:nvPr/>
            </p:nvSpPr>
            <p:spPr>
              <a:xfrm>
                <a:off x="-9702" y="5868428"/>
                <a:ext cx="268842" cy="3338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9C0F6A6E-08CD-AC6F-0873-694768AB1511}"/>
                </a:ext>
              </a:extLst>
            </p:cNvPr>
            <p:cNvSpPr txBox="1"/>
            <p:nvPr/>
          </p:nvSpPr>
          <p:spPr>
            <a:xfrm>
              <a:off x="2412959" y="1549476"/>
              <a:ext cx="1405882" cy="379960"/>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2019-2020</a:t>
              </a:r>
              <a:endParaRPr lang="en-SE" b="1" dirty="0">
                <a:latin typeface="Arial" panose="020B0604020202020204" pitchFamily="34" charset="0"/>
                <a:cs typeface="Arial" panose="020B0604020202020204" pitchFamily="34" charset="0"/>
              </a:endParaRPr>
            </a:p>
          </p:txBody>
        </p:sp>
      </p:grpSp>
      <p:pic>
        <p:nvPicPr>
          <p:cNvPr id="21" name="Picture 20">
            <a:extLst>
              <a:ext uri="{FF2B5EF4-FFF2-40B4-BE49-F238E27FC236}">
                <a16:creationId xmlns:a16="http://schemas.microsoft.com/office/drawing/2014/main" id="{6602D0F9-A6AE-A8A6-E3F1-C00038B1CA8B}"/>
              </a:ext>
            </a:extLst>
          </p:cNvPr>
          <p:cNvPicPr>
            <a:picLocks noChangeAspect="1"/>
          </p:cNvPicPr>
          <p:nvPr/>
        </p:nvPicPr>
        <p:blipFill>
          <a:blip r:embed="rId4"/>
          <a:stretch>
            <a:fillRect/>
          </a:stretch>
        </p:blipFill>
        <p:spPr>
          <a:xfrm>
            <a:off x="1460161" y="2408353"/>
            <a:ext cx="3837903" cy="4512214"/>
          </a:xfrm>
          <a:prstGeom prst="rect">
            <a:avLst/>
          </a:prstGeom>
        </p:spPr>
      </p:pic>
      <p:grpSp>
        <p:nvGrpSpPr>
          <p:cNvPr id="22" name="Group 21">
            <a:extLst>
              <a:ext uri="{FF2B5EF4-FFF2-40B4-BE49-F238E27FC236}">
                <a16:creationId xmlns:a16="http://schemas.microsoft.com/office/drawing/2014/main" id="{DA69E33B-BA54-9AE0-42EB-BB5548402FA6}"/>
              </a:ext>
            </a:extLst>
          </p:cNvPr>
          <p:cNvGrpSpPr/>
          <p:nvPr/>
        </p:nvGrpSpPr>
        <p:grpSpPr>
          <a:xfrm>
            <a:off x="7170782" y="1083238"/>
            <a:ext cx="3976114" cy="1381120"/>
            <a:chOff x="2585547" y="1966708"/>
            <a:chExt cx="7020905" cy="2438741"/>
          </a:xfrm>
        </p:grpSpPr>
        <p:pic>
          <p:nvPicPr>
            <p:cNvPr id="23" name="Picture 22">
              <a:extLst>
                <a:ext uri="{FF2B5EF4-FFF2-40B4-BE49-F238E27FC236}">
                  <a16:creationId xmlns:a16="http://schemas.microsoft.com/office/drawing/2014/main" id="{71A6D522-9FC4-A020-7F20-0864BAC6934E}"/>
                </a:ext>
              </a:extLst>
            </p:cNvPr>
            <p:cNvPicPr>
              <a:picLocks noChangeAspect="1"/>
            </p:cNvPicPr>
            <p:nvPr/>
          </p:nvPicPr>
          <p:blipFill>
            <a:blip r:embed="rId5"/>
            <a:stretch>
              <a:fillRect/>
            </a:stretch>
          </p:blipFill>
          <p:spPr>
            <a:xfrm>
              <a:off x="2585547" y="2452551"/>
              <a:ext cx="7020905" cy="1952898"/>
            </a:xfrm>
            <a:prstGeom prst="rect">
              <a:avLst/>
            </a:prstGeom>
          </p:spPr>
        </p:pic>
        <p:pic>
          <p:nvPicPr>
            <p:cNvPr id="24" name="Picture 23">
              <a:extLst>
                <a:ext uri="{FF2B5EF4-FFF2-40B4-BE49-F238E27FC236}">
                  <a16:creationId xmlns:a16="http://schemas.microsoft.com/office/drawing/2014/main" id="{3038DE1E-0275-BBF0-F18A-5C6F1EC73D7A}"/>
                </a:ext>
              </a:extLst>
            </p:cNvPr>
            <p:cNvPicPr>
              <a:picLocks noChangeAspect="1"/>
            </p:cNvPicPr>
            <p:nvPr/>
          </p:nvPicPr>
          <p:blipFill>
            <a:blip r:embed="rId6"/>
            <a:stretch>
              <a:fillRect/>
            </a:stretch>
          </p:blipFill>
          <p:spPr>
            <a:xfrm>
              <a:off x="2590543" y="1966708"/>
              <a:ext cx="2486372" cy="485843"/>
            </a:xfrm>
            <a:prstGeom prst="rect">
              <a:avLst/>
            </a:prstGeom>
          </p:spPr>
        </p:pic>
      </p:grpSp>
    </p:spTree>
    <p:extLst>
      <p:ext uri="{BB962C8B-B14F-4D97-AF65-F5344CB8AC3E}">
        <p14:creationId xmlns:p14="http://schemas.microsoft.com/office/powerpoint/2010/main" val="582351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1177</TotalTime>
  <Words>1247</Words>
  <Application>Microsoft Office PowerPoint</Application>
  <PresentationFormat>Widescreen</PresentationFormat>
  <Paragraphs>108</Paragraphs>
  <Slides>19</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Aptos Display</vt:lpstr>
      <vt:lpstr>Arial</vt:lpstr>
      <vt:lpstr>Calibri</vt:lpstr>
      <vt:lpstr>Office Theme</vt:lpstr>
      <vt:lpstr>Microbial ecology and evolution across salinity barriers and gradients</vt:lpstr>
      <vt:lpstr>Salinity as the major environmental factor determining the distribution of free-living bacteria</vt:lpstr>
      <vt:lpstr>The salinity divide and the biome in-between (or salinity barriers and gradients)</vt:lpstr>
      <vt:lpstr>PowerPoint Presentation</vt:lpstr>
      <vt:lpstr>Species-level separation between biomes</vt:lpstr>
      <vt:lpstr>Cross-biome transitions were rare, ancient and more often into than out of the brackish biome</vt:lpstr>
      <vt:lpstr>Wide-scale changes in proteome properties are driven by differences in the  frequency of acidic amino acids</vt:lpstr>
      <vt:lpstr>Gains and/or losses of the same functional genes allow diverse bacteria to transition between biomes</vt:lpstr>
      <vt:lpstr>PowerPoint Presentation</vt:lpstr>
      <vt:lpstr>Salinity has a dominant impact on bacterial but not protist community composition</vt:lpstr>
      <vt:lpstr>Protist more often cross the salinity barrier</vt:lpstr>
      <vt:lpstr>Bacterial alpha-diversity follows primarily seasonal patterns…</vt:lpstr>
      <vt:lpstr>…which can be explained by  convective vertical mixing in winter</vt:lpstr>
      <vt:lpstr>Protists are more diverse in  near-marine salinities</vt:lpstr>
      <vt:lpstr>Protists are more diverse in  near-marine salinities</vt:lpstr>
      <vt:lpstr>Proposed explanation for protists being ecologically less sensitive to salinity</vt:lpstr>
      <vt:lpstr>PowerPoint Presentation</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Krzysztof Jurdzinski</dc:creator>
  <cp:lastModifiedBy>Krzysztof Jurdzinski</cp:lastModifiedBy>
  <cp:revision>59</cp:revision>
  <dcterms:created xsi:type="dcterms:W3CDTF">2025-04-01T07:28:12Z</dcterms:created>
  <dcterms:modified xsi:type="dcterms:W3CDTF">2025-04-08T13:21:20Z</dcterms:modified>
</cp:coreProperties>
</file>