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21" r:id="rId2"/>
    <p:sldId id="523" r:id="rId3"/>
    <p:sldId id="525" r:id="rId4"/>
    <p:sldId id="506" r:id="rId5"/>
    <p:sldId id="515" r:id="rId6"/>
    <p:sldId id="527" r:id="rId7"/>
    <p:sldId id="507" r:id="rId8"/>
    <p:sldId id="526" r:id="rId9"/>
    <p:sldId id="533" r:id="rId10"/>
    <p:sldId id="528" r:id="rId1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FA6"/>
    <a:srgbClr val="7A0177"/>
    <a:srgbClr val="2FCDD9"/>
    <a:srgbClr val="1C9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4660"/>
  </p:normalViewPr>
  <p:slideViewPr>
    <p:cSldViewPr snapToGrid="0">
      <p:cViewPr>
        <p:scale>
          <a:sx n="50" d="100"/>
          <a:sy n="50" d="100"/>
        </p:scale>
        <p:origin x="1500"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4EF5-B25B-41EF-8F5D-4ACD39B62D42}" type="datetimeFigureOut">
              <a:rPr lang="en-SE" smtClean="0"/>
              <a:t>2025-09-18</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9A8B8-4836-4783-84B4-8A8D1F30CAAD}" type="slidenum">
              <a:rPr lang="en-SE" smtClean="0"/>
              <a:t>‹#›</a:t>
            </a:fld>
            <a:endParaRPr lang="en-SE"/>
          </a:p>
        </p:txBody>
      </p:sp>
    </p:spTree>
    <p:extLst>
      <p:ext uri="{BB962C8B-B14F-4D97-AF65-F5344CB8AC3E}">
        <p14:creationId xmlns:p14="http://schemas.microsoft.com/office/powerpoint/2010/main" val="83939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SE" sz="1800" kern="100" dirty="0">
                <a:effectLst/>
                <a:latin typeface="Times New Roman" panose="02020603050405020304" pitchFamily="18" charset="0"/>
                <a:ea typeface="Aptos" panose="020B0004020202020204" pitchFamily="34" charset="0"/>
              </a:rPr>
              <a:t>Hello everyone!</a:t>
            </a:r>
            <a:r>
              <a:rPr lang="en-US" sz="1800" kern="100" dirty="0">
                <a:effectLst/>
                <a:latin typeface="Times New Roman" panose="02020603050405020304" pitchFamily="18" charset="0"/>
                <a:ea typeface="Aptos" panose="020B0004020202020204" pitchFamily="34" charset="0"/>
              </a:rPr>
              <a:t> </a:t>
            </a:r>
            <a:r>
              <a:rPr lang="en-SE" sz="1800" kern="100" dirty="0">
                <a:effectLst/>
                <a:latin typeface="Times New Roman" panose="02020603050405020304" pitchFamily="18" charset="0"/>
                <a:ea typeface="Aptos" panose="020B0004020202020204" pitchFamily="34" charset="0"/>
              </a:rPr>
              <a:t>My name is Krzysztof Jurdzinski, but you can just call me Kristoff. I am </a:t>
            </a:r>
            <a:r>
              <a:rPr lang="en-US" sz="1800" kern="100" dirty="0">
                <a:effectLst/>
                <a:latin typeface="Times New Roman" panose="02020603050405020304" pitchFamily="18" charset="0"/>
                <a:ea typeface="Aptos" panose="020B0004020202020204" pitchFamily="34" charset="0"/>
              </a:rPr>
              <a:t>a PhD student at KTH in Anders Andersson’s lab, and the work I will talk about today comes from a collaboration with Swedish Meteorology and Hydrology Institute</a:t>
            </a:r>
            <a:r>
              <a:rPr lang="en-SE" sz="1800" kern="100" dirty="0">
                <a:effectLst/>
                <a:latin typeface="Times New Roman" panose="02020603050405020304" pitchFamily="18" charset="0"/>
                <a:ea typeface="Aptos" panose="020B0004020202020204" pitchFamily="34" charset="0"/>
              </a:rPr>
              <a:t> and </a:t>
            </a:r>
            <a:r>
              <a:rPr lang="en-SE" sz="1800" kern="100" dirty="0" err="1">
                <a:effectLst/>
                <a:latin typeface="Times New Roman" panose="02020603050405020304" pitchFamily="18" charset="0"/>
                <a:ea typeface="Aptos" panose="020B0004020202020204" pitchFamily="34" charset="0"/>
              </a:rPr>
              <a:t>Umeå</a:t>
            </a:r>
            <a:r>
              <a:rPr lang="en-SE" sz="1800" kern="100" dirty="0">
                <a:effectLst/>
                <a:latin typeface="Times New Roman" panose="02020603050405020304" pitchFamily="18" charset="0"/>
                <a:ea typeface="Aptos" panose="020B0004020202020204" pitchFamily="34" charset="0"/>
              </a:rPr>
              <a:t> University.</a:t>
            </a:r>
            <a:endParaRPr lang="en-US" sz="1800" kern="100" dirty="0">
              <a:effectLst/>
              <a:latin typeface="Times New Roman" panose="02020603050405020304" pitchFamily="18" charset="0"/>
              <a:ea typeface="Aptos" panose="020B0004020202020204" pitchFamily="34" charset="0"/>
            </a:endParaRPr>
          </a:p>
          <a:p>
            <a:pPr>
              <a:lnSpc>
                <a:spcPct val="107000"/>
              </a:lnSpc>
              <a:spcAft>
                <a:spcPts val="800"/>
              </a:spcAft>
            </a:pPr>
            <a:br>
              <a:rPr lang="en-US" sz="1800" kern="100" dirty="0">
                <a:effectLst/>
                <a:latin typeface="Times New Roman" panose="02020603050405020304" pitchFamily="18" charset="0"/>
                <a:ea typeface="Aptos" panose="020B0004020202020204" pitchFamily="34" charset="0"/>
              </a:rPr>
            </a:br>
            <a:r>
              <a:rPr lang="en-US" sz="1800" kern="100" dirty="0">
                <a:effectLst/>
                <a:latin typeface="Times New Roman" panose="02020603050405020304" pitchFamily="18" charset="0"/>
                <a:ea typeface="Aptos" panose="020B0004020202020204" pitchFamily="34" charset="0"/>
              </a:rPr>
              <a:t>It is </a:t>
            </a:r>
            <a:r>
              <a:rPr lang="en-SE" sz="1800" kern="100" dirty="0">
                <a:effectLst/>
                <a:latin typeface="Times New Roman" panose="02020603050405020304" pitchFamily="18" charset="0"/>
                <a:ea typeface="Aptos" panose="020B0004020202020204" pitchFamily="34" charset="0"/>
              </a:rPr>
              <a:t>a comparative analysis of bacterial and protist</a:t>
            </a:r>
            <a:r>
              <a:rPr lang="en-US" sz="1800" kern="100" dirty="0">
                <a:effectLst/>
                <a:latin typeface="Times New Roman" panose="02020603050405020304" pitchFamily="18" charset="0"/>
                <a:ea typeface="Aptos" panose="020B0004020202020204" pitchFamily="34" charset="0"/>
              </a:rPr>
              <a:t> plankton</a:t>
            </a:r>
            <a:r>
              <a:rPr lang="en-SE" sz="1800" kern="100" dirty="0">
                <a:effectLst/>
                <a:latin typeface="Times New Roman" panose="02020603050405020304" pitchFamily="18" charset="0"/>
                <a:ea typeface="Aptos" panose="020B0004020202020204" pitchFamily="34" charset="0"/>
              </a:rPr>
              <a:t> diversity</a:t>
            </a:r>
            <a:r>
              <a:rPr lang="en-US" sz="1800" kern="100" dirty="0">
                <a:effectLst/>
                <a:latin typeface="Times New Roman" panose="02020603050405020304" pitchFamily="18" charset="0"/>
                <a:ea typeface="Aptos" panose="020B0004020202020204" pitchFamily="34" charset="0"/>
              </a:rPr>
              <a:t>,</a:t>
            </a:r>
            <a:r>
              <a:rPr lang="en-SE" sz="1800" kern="100" dirty="0">
                <a:effectLst/>
                <a:latin typeface="Times New Roman" panose="02020603050405020304" pitchFamily="18" charset="0"/>
                <a:ea typeface="Aptos" panose="020B0004020202020204" pitchFamily="34" charset="0"/>
              </a:rPr>
              <a:t> across space and time</a:t>
            </a:r>
            <a:r>
              <a:rPr lang="en-US" sz="1800" kern="100" dirty="0">
                <a:effectLst/>
                <a:latin typeface="Times New Roman" panose="02020603050405020304" pitchFamily="18" charset="0"/>
                <a:ea typeface="Aptos" panose="020B0004020202020204" pitchFamily="34" charset="0"/>
              </a:rPr>
              <a:t>,</a:t>
            </a:r>
            <a:r>
              <a:rPr lang="en-SE" sz="1800" kern="100" dirty="0">
                <a:effectLst/>
                <a:latin typeface="Times New Roman" panose="02020603050405020304" pitchFamily="18" charset="0"/>
                <a:ea typeface="Aptos" panose="020B0004020202020204" pitchFamily="34" charset="0"/>
              </a:rPr>
              <a:t> in the Baltic Sea area. </a:t>
            </a:r>
            <a:r>
              <a:rPr lang="en-US" sz="1800" kern="100" dirty="0">
                <a:effectLst/>
                <a:latin typeface="Times New Roman" panose="02020603050405020304" pitchFamily="18" charset="0"/>
                <a:ea typeface="Aptos" panose="020B0004020202020204" pitchFamily="34" charset="0"/>
              </a:rPr>
              <a:t>It</a:t>
            </a:r>
            <a:r>
              <a:rPr lang="en-SE" sz="1800" kern="100" dirty="0">
                <a:effectLst/>
                <a:latin typeface="Times New Roman" panose="02020603050405020304" pitchFamily="18" charset="0"/>
                <a:ea typeface="Aptos" panose="020B0004020202020204" pitchFamily="34" charset="0"/>
              </a:rPr>
              <a:t> is</a:t>
            </a:r>
            <a:r>
              <a:rPr lang="en-US" sz="1800" kern="100" dirty="0">
                <a:effectLst/>
                <a:latin typeface="Times New Roman" panose="02020603050405020304" pitchFamily="18" charset="0"/>
                <a:ea typeface="Aptos" panose="020B0004020202020204" pitchFamily="34" charset="0"/>
              </a:rPr>
              <a:t> also</a:t>
            </a:r>
            <a:r>
              <a:rPr lang="en-SE" sz="1800" kern="100" dirty="0">
                <a:effectLst/>
                <a:latin typeface="Times New Roman" panose="02020603050405020304" pitchFamily="18" charset="0"/>
                <a:ea typeface="Aptos" panose="020B0004020202020204" pitchFamily="34" charset="0"/>
              </a:rPr>
              <a:t> part of a project in which DNA metabarcoding has been temporarily integrated into Swedish coastline monitoring. </a:t>
            </a:r>
          </a:p>
        </p:txBody>
      </p:sp>
      <p:sp>
        <p:nvSpPr>
          <p:cNvPr id="4" name="Slide Number Placeholder 3"/>
          <p:cNvSpPr>
            <a:spLocks noGrp="1"/>
          </p:cNvSpPr>
          <p:nvPr>
            <p:ph type="sldNum" sz="quarter" idx="5"/>
          </p:nvPr>
        </p:nvSpPr>
        <p:spPr/>
        <p:txBody>
          <a:bodyPr/>
          <a:lstStyle/>
          <a:p>
            <a:fld id="{DEC89873-9BA6-41B2-BA9C-C207B514B08A}" type="slidenum">
              <a:rPr lang="en-SE" smtClean="0"/>
              <a:t>1</a:t>
            </a:fld>
            <a:endParaRPr lang="en-SE"/>
          </a:p>
        </p:txBody>
      </p:sp>
    </p:spTree>
    <p:extLst>
      <p:ext uri="{BB962C8B-B14F-4D97-AF65-F5344CB8AC3E}">
        <p14:creationId xmlns:p14="http://schemas.microsoft.com/office/powerpoint/2010/main" val="280511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rPr>
              <a:t>The pronounced salinity gradient and recent salinization might well be the most unique thing about the Baltic Sea. It also happens so that salinity seems to have an immense effect on the distribution of bacterial taxa. Since the earliest global surveys of bacterial diversity, it turned up as the major factor influencing community composition. In the following surveys, it remained the strongest factor for free-living bacteria, and even for the host-associated ones.</a:t>
            </a:r>
            <a:br>
              <a:rPr lang="en-US" sz="1800" kern="100" dirty="0">
                <a:effectLst/>
                <a:latin typeface="Times New Roman" panose="02020603050405020304" pitchFamily="18" charset="0"/>
                <a:ea typeface="Aptos" panose="020B0004020202020204" pitchFamily="34" charset="0"/>
              </a:rPr>
            </a:br>
            <a:br>
              <a:rPr lang="en-US" sz="1800" kern="100" dirty="0">
                <a:effectLst/>
                <a:latin typeface="Times New Roman" panose="02020603050405020304" pitchFamily="18" charset="0"/>
                <a:ea typeface="Aptos" panose="020B0004020202020204" pitchFamily="34" charset="0"/>
              </a:rPr>
            </a:br>
            <a:r>
              <a:rPr lang="en-US" sz="1800" kern="100" dirty="0">
                <a:effectLst/>
                <a:latin typeface="Times New Roman" panose="02020603050405020304" pitchFamily="18" charset="0"/>
                <a:ea typeface="Aptos" panose="020B0004020202020204" pitchFamily="34" charset="0"/>
              </a:rPr>
              <a:t>Now, that has been very much based on the division between freshwater and marine environments. Now, what about the brackish waters, characterized by salinities in-between? This is what my supervisor, Anders Andersson, has pioneered. From showing how bacterial communities change across the brackish salinity gradient, through showing that brackish waters hold globally distributed bacterial species distinct from freshwater and marine ones, to uncovering molecular adaptations and evolutionary dynamics of transitions between one salinity regime – for example, brackish – and another – for example, freshwater. And in this study, we also tackle another major microbial group, that is, the single-celled eukaryotes, or protists.</a:t>
            </a:r>
            <a:endParaRPr lang="en-SE" sz="1800" kern="100" dirty="0">
              <a:effectLst/>
              <a:latin typeface="Times New Roman" panose="02020603050405020304" pitchFamily="18" charset="0"/>
              <a:ea typeface="Aptos" panose="020B0004020202020204" pitchFamily="34" charset="0"/>
            </a:endParaRPr>
          </a:p>
          <a:p>
            <a:endParaRPr lang="en-SE" dirty="0"/>
          </a:p>
        </p:txBody>
      </p:sp>
      <p:sp>
        <p:nvSpPr>
          <p:cNvPr id="4" name="Slide Number Placeholder 3"/>
          <p:cNvSpPr>
            <a:spLocks noGrp="1"/>
          </p:cNvSpPr>
          <p:nvPr>
            <p:ph type="sldNum" sz="quarter" idx="5"/>
          </p:nvPr>
        </p:nvSpPr>
        <p:spPr/>
        <p:txBody>
          <a:bodyPr/>
          <a:lstStyle/>
          <a:p>
            <a:fld id="{DEC89873-9BA6-41B2-BA9C-C207B514B08A}" type="slidenum">
              <a:rPr lang="en-SE" smtClean="0"/>
              <a:t>2</a:t>
            </a:fld>
            <a:endParaRPr lang="en-SE"/>
          </a:p>
        </p:txBody>
      </p:sp>
    </p:spTree>
    <p:extLst>
      <p:ext uri="{BB962C8B-B14F-4D97-AF65-F5344CB8AC3E}">
        <p14:creationId xmlns:p14="http://schemas.microsoft.com/office/powerpoint/2010/main" val="424190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we look at is beta diversity. How similar are the microbial communities across space in time in the Baltic Sea area? It turns out that, consistent with previous results, bacteria largely follow salinity. However, salinity has a much lower impact on protist communities, despite other factors being at least as </a:t>
            </a:r>
            <a:r>
              <a:rPr lang="en-US" dirty="0" err="1"/>
              <a:t>influencial</a:t>
            </a:r>
            <a:r>
              <a:rPr lang="en-US" dirty="0"/>
              <a:t> as for bacteria.</a:t>
            </a:r>
          </a:p>
          <a:p>
            <a:endParaRPr lang="en-US" dirty="0"/>
          </a:p>
          <a:p>
            <a:r>
              <a:rPr lang="en-US" dirty="0"/>
              <a:t>I will come back to beta diversity more in detail in a moment…</a:t>
            </a:r>
            <a:endParaRPr lang="en-SE" dirty="0"/>
          </a:p>
        </p:txBody>
      </p:sp>
      <p:sp>
        <p:nvSpPr>
          <p:cNvPr id="4" name="Slide Number Placeholder 3"/>
          <p:cNvSpPr>
            <a:spLocks noGrp="1"/>
          </p:cNvSpPr>
          <p:nvPr>
            <p:ph type="sldNum" sz="quarter" idx="5"/>
          </p:nvPr>
        </p:nvSpPr>
        <p:spPr/>
        <p:txBody>
          <a:bodyPr/>
          <a:lstStyle/>
          <a:p>
            <a:fld id="{DEC89873-9BA6-41B2-BA9C-C207B514B08A}" type="slidenum">
              <a:rPr lang="en-SE" smtClean="0"/>
              <a:t>4</a:t>
            </a:fld>
            <a:endParaRPr lang="en-SE"/>
          </a:p>
        </p:txBody>
      </p:sp>
    </p:spTree>
    <p:extLst>
      <p:ext uri="{BB962C8B-B14F-4D97-AF65-F5344CB8AC3E}">
        <p14:creationId xmlns:p14="http://schemas.microsoft.com/office/powerpoint/2010/main" val="198925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across the salinity barrier between the Baltic Sea and the Kattegat-Skagerrak, we have seen bigger changes in beta diversity for bacteria, but across the same barrier, protist alpha diversity changed more. Does that mean that abundant bacteria and rare protists are the groups most affected by salinity? Not at all! Across abundance and occupancy values, it was protists that were more likely to cross the salinity barrier, both based on raw data and a Bayesian model.</a:t>
            </a:r>
            <a:br>
              <a:rPr lang="en-US" dirty="0"/>
            </a:br>
            <a:br>
              <a:rPr lang="en-US" dirty="0"/>
            </a:br>
            <a:r>
              <a:rPr lang="en-US" dirty="0"/>
              <a:t>Therefore, both in terms of community composition and the present taxa, salinity affected bacteria more than protists. The remaining question is…</a:t>
            </a:r>
            <a:endParaRPr lang="en-SE" dirty="0"/>
          </a:p>
        </p:txBody>
      </p:sp>
      <p:sp>
        <p:nvSpPr>
          <p:cNvPr id="4" name="Slide Number Placeholder 3"/>
          <p:cNvSpPr>
            <a:spLocks noGrp="1"/>
          </p:cNvSpPr>
          <p:nvPr>
            <p:ph type="sldNum" sz="quarter" idx="5"/>
          </p:nvPr>
        </p:nvSpPr>
        <p:spPr/>
        <p:txBody>
          <a:bodyPr/>
          <a:lstStyle/>
          <a:p>
            <a:fld id="{DEC89873-9BA6-41B2-BA9C-C207B514B08A}" type="slidenum">
              <a:rPr lang="en-SE" smtClean="0"/>
              <a:t>5</a:t>
            </a:fld>
            <a:endParaRPr lang="en-SE"/>
          </a:p>
        </p:txBody>
      </p:sp>
    </p:spTree>
    <p:extLst>
      <p:ext uri="{BB962C8B-B14F-4D97-AF65-F5344CB8AC3E}">
        <p14:creationId xmlns:p14="http://schemas.microsoft.com/office/powerpoint/2010/main" val="188721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protists? Here, the main pattern was geographic and followed the salinity gradient, with the most saline Kattegat and Skagerrak also being the most diverse regions.</a:t>
            </a:r>
            <a:br>
              <a:rPr lang="en-US" dirty="0"/>
            </a:br>
            <a:br>
              <a:rPr lang="en-US" dirty="0"/>
            </a:br>
            <a:r>
              <a:rPr lang="en-US" dirty="0"/>
              <a:t>Now, this is analogous to the diversity patterns for many animal groups, and we propose an analogous explanation. That is, many marine species adapted to the environment in Kattegat-Skagerrak but fewer to the conditions further down along the salinity gradient in the Baltic Sea. At the same time, the number of adapting marine species was larger than that of freshwater species. Whether this is actually the case, further research will show.</a:t>
            </a:r>
            <a:endParaRPr lang="en-SE" dirty="0"/>
          </a:p>
        </p:txBody>
      </p:sp>
      <p:sp>
        <p:nvSpPr>
          <p:cNvPr id="4" name="Slide Number Placeholder 3"/>
          <p:cNvSpPr>
            <a:spLocks noGrp="1"/>
          </p:cNvSpPr>
          <p:nvPr>
            <p:ph type="sldNum" sz="quarter" idx="5"/>
          </p:nvPr>
        </p:nvSpPr>
        <p:spPr/>
        <p:txBody>
          <a:bodyPr/>
          <a:lstStyle/>
          <a:p>
            <a:fld id="{DEC89873-9BA6-41B2-BA9C-C207B514B08A}" type="slidenum">
              <a:rPr lang="en-SE" smtClean="0"/>
              <a:t>6</a:t>
            </a:fld>
            <a:endParaRPr lang="en-SE"/>
          </a:p>
        </p:txBody>
      </p:sp>
    </p:spTree>
    <p:extLst>
      <p:ext uri="{BB962C8B-B14F-4D97-AF65-F5344CB8AC3E}">
        <p14:creationId xmlns:p14="http://schemas.microsoft.com/office/powerpoint/2010/main" val="330341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allows us to move into alpha diversity. How many lowest-level taxa – called </a:t>
            </a:r>
            <a:r>
              <a:rPr lang="en-US" dirty="0" err="1"/>
              <a:t>dbOTUs</a:t>
            </a:r>
            <a:r>
              <a:rPr lang="en-US" dirty="0"/>
              <a:t> in this case – could we find in a sample? For bacteria, if we just run linear correlation, dissolved inorganic nitrogen by far correlated best with alpha diversity. And we can see that this corresponded to seasonal variation rather than stable differences between the regions (so, each line on this graph is a rolling mean for a region). But was DIN really causing this seasonal </a:t>
            </a:r>
            <a:r>
              <a:rPr lang="en-US" dirty="0" err="1"/>
              <a:t>vartiation</a:t>
            </a:r>
            <a:r>
              <a:rPr lang="en-US" dirty="0"/>
              <a:t>?</a:t>
            </a:r>
            <a:endParaRPr lang="en-SE" dirty="0"/>
          </a:p>
        </p:txBody>
      </p:sp>
      <p:sp>
        <p:nvSpPr>
          <p:cNvPr id="4" name="Slide Number Placeholder 3"/>
          <p:cNvSpPr>
            <a:spLocks noGrp="1"/>
          </p:cNvSpPr>
          <p:nvPr>
            <p:ph type="sldNum" sz="quarter" idx="5"/>
          </p:nvPr>
        </p:nvSpPr>
        <p:spPr/>
        <p:txBody>
          <a:bodyPr/>
          <a:lstStyle/>
          <a:p>
            <a:fld id="{DEC89873-9BA6-41B2-BA9C-C207B514B08A}" type="slidenum">
              <a:rPr lang="en-SE" smtClean="0"/>
              <a:t>7</a:t>
            </a:fld>
            <a:endParaRPr lang="en-SE"/>
          </a:p>
        </p:txBody>
      </p:sp>
    </p:spTree>
    <p:extLst>
      <p:ext uri="{BB962C8B-B14F-4D97-AF65-F5344CB8AC3E}">
        <p14:creationId xmlns:p14="http://schemas.microsoft.com/office/powerpoint/2010/main" val="374944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well-discussed confounding factor would be convective mixing, the idea being that it brings extra taxa to the surface from deeper waters. To test that, we used data from yet another previous paper, where they did winter and summer transects with depth profiling. And what we get is that the proportion of deepwater taxa from the previous study found in our surface water samples correlates with alpha diversity much better than any of the physicochemical factors we assessed. What is more, once we correct for the presence of deepwater taxa, the DIN no longer associates with bacterial alpha diversity.</a:t>
            </a:r>
            <a:endParaRPr lang="en-SE" dirty="0"/>
          </a:p>
        </p:txBody>
      </p:sp>
      <p:sp>
        <p:nvSpPr>
          <p:cNvPr id="4" name="Slide Number Placeholder 3"/>
          <p:cNvSpPr>
            <a:spLocks noGrp="1"/>
          </p:cNvSpPr>
          <p:nvPr>
            <p:ph type="sldNum" sz="quarter" idx="5"/>
          </p:nvPr>
        </p:nvSpPr>
        <p:spPr/>
        <p:txBody>
          <a:bodyPr/>
          <a:lstStyle/>
          <a:p>
            <a:fld id="{DEC89873-9BA6-41B2-BA9C-C207B514B08A}" type="slidenum">
              <a:rPr lang="en-SE" smtClean="0"/>
              <a:t>8</a:t>
            </a:fld>
            <a:endParaRPr lang="en-SE"/>
          </a:p>
        </p:txBody>
      </p:sp>
    </p:spTree>
    <p:extLst>
      <p:ext uri="{BB962C8B-B14F-4D97-AF65-F5344CB8AC3E}">
        <p14:creationId xmlns:p14="http://schemas.microsoft.com/office/powerpoint/2010/main" val="147950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334E-D97F-F99B-14D7-2743114E0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3FBD52EF-98DC-9847-5570-A1E8EB1F7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E1CA2030-9EC4-E3EF-06DB-64B8E3BEEC86}"/>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5" name="Footer Placeholder 4">
            <a:extLst>
              <a:ext uri="{FF2B5EF4-FFF2-40B4-BE49-F238E27FC236}">
                <a16:creationId xmlns:a16="http://schemas.microsoft.com/office/drawing/2014/main" id="{C159BDF5-BD40-119F-29D2-F2B93A1582F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408E59E-E125-45A0-D039-D14E445C1938}"/>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37306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0E2B-2DB6-9828-397A-7338C0432FD9}"/>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B7EAA598-CD9D-284D-858A-A8FA1AFC7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A064A30-202C-D103-D6AE-D2C267F6F2E8}"/>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5" name="Footer Placeholder 4">
            <a:extLst>
              <a:ext uri="{FF2B5EF4-FFF2-40B4-BE49-F238E27FC236}">
                <a16:creationId xmlns:a16="http://schemas.microsoft.com/office/drawing/2014/main" id="{8AE31AFE-DF23-50EE-8E51-BBDD7B46481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6D10C2D-646C-B6A0-84A7-4930337BC48A}"/>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114438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93ABC-5730-F4AF-EF61-A1EC0662D8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F173333A-46CB-66B6-F9EE-CED2C93004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EAA48120-539B-FF14-6C0B-92F270032AE1}"/>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5" name="Footer Placeholder 4">
            <a:extLst>
              <a:ext uri="{FF2B5EF4-FFF2-40B4-BE49-F238E27FC236}">
                <a16:creationId xmlns:a16="http://schemas.microsoft.com/office/drawing/2014/main" id="{F608CC04-F113-3EDD-D703-C80BA660E8D9}"/>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E622204-E380-CA04-4807-DE17FC40FC2D}"/>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304320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627F-466E-0A71-41E5-220B052B9DBC}"/>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632A5740-235D-17F4-E19C-6BD7662E7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3510BC74-CD0F-FC32-D8E6-4956B9D3428E}"/>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5" name="Footer Placeholder 4">
            <a:extLst>
              <a:ext uri="{FF2B5EF4-FFF2-40B4-BE49-F238E27FC236}">
                <a16:creationId xmlns:a16="http://schemas.microsoft.com/office/drawing/2014/main" id="{34DC8B81-6EBE-7CB9-E931-802F1AA1DAB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9EA901D-3228-9EB1-EE86-3745C115DCB7}"/>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3708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6D58-C85A-DDE6-75D3-0C6C3C4DE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74F9BBC5-3A58-4917-B0AB-4D730CC30A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878A9-DE3A-57FD-E2FA-E28B3CC8D575}"/>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5" name="Footer Placeholder 4">
            <a:extLst>
              <a:ext uri="{FF2B5EF4-FFF2-40B4-BE49-F238E27FC236}">
                <a16:creationId xmlns:a16="http://schemas.microsoft.com/office/drawing/2014/main" id="{15CC87D5-FBE8-9A65-BB9B-AC9D98F189A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D93BA48B-22A5-994E-FF5C-503D58B3E1A7}"/>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347536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D78C-B734-88C6-BA62-66939CD3D672}"/>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DCD3A3D9-968E-D409-76F4-F674DF6AD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88D17DC0-F504-2425-8399-1732FD494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ED0A589B-BDDF-E726-48F2-3006E4139306}"/>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6" name="Footer Placeholder 5">
            <a:extLst>
              <a:ext uri="{FF2B5EF4-FFF2-40B4-BE49-F238E27FC236}">
                <a16:creationId xmlns:a16="http://schemas.microsoft.com/office/drawing/2014/main" id="{5F4B538E-0F78-1B9D-B49A-01FE9336288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A9075F56-DEF9-A054-35FC-1878F2241618}"/>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249380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36AE-D48F-36E5-7023-CDBA73D94526}"/>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AAC80145-EF29-EE07-5F5E-5CC6D3A08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4201E-EE73-DFF9-B95A-17BEB315F8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8E822B5D-7A4F-3003-4269-697D02BA6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A1D11-BB7F-1D95-87EE-766C76235F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4D526796-D550-F5CD-B1BE-1AFAD2206921}"/>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8" name="Footer Placeholder 7">
            <a:extLst>
              <a:ext uri="{FF2B5EF4-FFF2-40B4-BE49-F238E27FC236}">
                <a16:creationId xmlns:a16="http://schemas.microsoft.com/office/drawing/2014/main" id="{2A32069E-5C9B-36EA-A1FE-B40B60EB0956}"/>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090F4D35-7F59-C6EB-9EDD-E9366994525C}"/>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414935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181C-7E36-E7CA-4806-4336DFC8159B}"/>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EDD55753-9B3A-D09B-5C92-5B8EE83114C3}"/>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4" name="Footer Placeholder 3">
            <a:extLst>
              <a:ext uri="{FF2B5EF4-FFF2-40B4-BE49-F238E27FC236}">
                <a16:creationId xmlns:a16="http://schemas.microsoft.com/office/drawing/2014/main" id="{16587BD8-DB20-5357-D1D2-4600015A2A33}"/>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F776FCB7-079D-DA26-5BDD-689BDDB8E29C}"/>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370317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8F7B0-2DD6-CE91-D607-F228CB74DD69}"/>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3" name="Footer Placeholder 2">
            <a:extLst>
              <a:ext uri="{FF2B5EF4-FFF2-40B4-BE49-F238E27FC236}">
                <a16:creationId xmlns:a16="http://schemas.microsoft.com/office/drawing/2014/main" id="{BAF12EBA-BE14-CA18-3994-E57B91A27076}"/>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0FDD408-98AE-6CFF-A1F0-563F6B73D400}"/>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228385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0A1D-6006-0F59-8DDA-9E4C32E56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800DC58B-CED0-3F7D-DB75-AEF6E904D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95610424-BAFC-3345-975F-E93264634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DFC1C-2A93-CAE2-751E-7E6B66545F4F}"/>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6" name="Footer Placeholder 5">
            <a:extLst>
              <a:ext uri="{FF2B5EF4-FFF2-40B4-BE49-F238E27FC236}">
                <a16:creationId xmlns:a16="http://schemas.microsoft.com/office/drawing/2014/main" id="{6142826E-A7C7-9721-2979-CB3B410D253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008B70A7-71E1-28D5-DC13-D3F09246E6EC}"/>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45395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89B1-0836-8E9F-6F14-B7E24D8C0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6A390855-456F-9229-4A31-6AC2CB7A0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ADA21BFB-31E6-4F50-25AE-3C085DE03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CADCE-49E7-61BD-E8F6-035DFBAAD8D8}"/>
              </a:ext>
            </a:extLst>
          </p:cNvPr>
          <p:cNvSpPr>
            <a:spLocks noGrp="1"/>
          </p:cNvSpPr>
          <p:nvPr>
            <p:ph type="dt" sz="half" idx="10"/>
          </p:nvPr>
        </p:nvSpPr>
        <p:spPr/>
        <p:txBody>
          <a:bodyPr/>
          <a:lstStyle/>
          <a:p>
            <a:fld id="{9CC30B90-DB0F-400B-B025-AB1160CAF634}" type="datetimeFigureOut">
              <a:rPr lang="en-SE" smtClean="0"/>
              <a:t>2025-09-18</a:t>
            </a:fld>
            <a:endParaRPr lang="en-SE"/>
          </a:p>
        </p:txBody>
      </p:sp>
      <p:sp>
        <p:nvSpPr>
          <p:cNvPr id="6" name="Footer Placeholder 5">
            <a:extLst>
              <a:ext uri="{FF2B5EF4-FFF2-40B4-BE49-F238E27FC236}">
                <a16:creationId xmlns:a16="http://schemas.microsoft.com/office/drawing/2014/main" id="{FCC8EDDA-86F9-7AED-0477-7F57320739D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241B1128-3111-F668-8879-F095D6FC9606}"/>
              </a:ext>
            </a:extLst>
          </p:cNvPr>
          <p:cNvSpPr>
            <a:spLocks noGrp="1"/>
          </p:cNvSpPr>
          <p:nvPr>
            <p:ph type="sldNum" sz="quarter" idx="12"/>
          </p:nvPr>
        </p:nvSpPr>
        <p:spPr/>
        <p:txBody>
          <a:bodyPr/>
          <a:lstStyle/>
          <a:p>
            <a:fld id="{CEBD1BFA-1441-46B3-BB40-168920E7CED3}" type="slidenum">
              <a:rPr lang="en-SE" smtClean="0"/>
              <a:t>‹#›</a:t>
            </a:fld>
            <a:endParaRPr lang="en-SE"/>
          </a:p>
        </p:txBody>
      </p:sp>
    </p:spTree>
    <p:extLst>
      <p:ext uri="{BB962C8B-B14F-4D97-AF65-F5344CB8AC3E}">
        <p14:creationId xmlns:p14="http://schemas.microsoft.com/office/powerpoint/2010/main" val="206033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D45D7-917B-71B7-3338-697445483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5459E07E-7628-EEAC-7F35-C764A671D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4BA2F6C4-8EB7-04C2-562C-BFBF8F861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30B90-DB0F-400B-B025-AB1160CAF634}" type="datetimeFigureOut">
              <a:rPr lang="en-SE" smtClean="0"/>
              <a:t>2025-09-18</a:t>
            </a:fld>
            <a:endParaRPr lang="en-SE"/>
          </a:p>
        </p:txBody>
      </p:sp>
      <p:sp>
        <p:nvSpPr>
          <p:cNvPr id="5" name="Footer Placeholder 4">
            <a:extLst>
              <a:ext uri="{FF2B5EF4-FFF2-40B4-BE49-F238E27FC236}">
                <a16:creationId xmlns:a16="http://schemas.microsoft.com/office/drawing/2014/main" id="{B8B8DDAF-AB96-204E-C74A-A84FB196D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04910113-C540-28A1-126C-354A8858B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BD1BFA-1441-46B3-BB40-168920E7CED3}" type="slidenum">
              <a:rPr lang="en-SE" smtClean="0"/>
              <a:t>‹#›</a:t>
            </a:fld>
            <a:endParaRPr lang="en-SE"/>
          </a:p>
        </p:txBody>
      </p:sp>
    </p:spTree>
    <p:extLst>
      <p:ext uri="{BB962C8B-B14F-4D97-AF65-F5344CB8AC3E}">
        <p14:creationId xmlns:p14="http://schemas.microsoft.com/office/powerpoint/2010/main" val="3291242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ktjmicrobes.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DBC3-3B9D-2224-148D-85665352A635}"/>
              </a:ext>
            </a:extLst>
          </p:cNvPr>
          <p:cNvSpPr>
            <a:spLocks noGrp="1"/>
          </p:cNvSpPr>
          <p:nvPr>
            <p:ph type="ctrTitle"/>
          </p:nvPr>
        </p:nvSpPr>
        <p:spPr>
          <a:xfrm>
            <a:off x="0" y="1692275"/>
            <a:ext cx="12192000" cy="2387600"/>
          </a:xfrm>
        </p:spPr>
        <p:txBody>
          <a:bodyPr>
            <a:normAutofit fontScale="90000"/>
          </a:bodyPr>
          <a:lstStyle/>
          <a:p>
            <a:r>
              <a:rPr lang="en-US" sz="4800" dirty="0">
                <a:latin typeface="Arial" panose="020B0604020202020204" pitchFamily="34" charset="0"/>
                <a:cs typeface="Arial" panose="020B0604020202020204" pitchFamily="34" charset="0"/>
              </a:rPr>
              <a:t>Salinity has a stronger effect on</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bacterial than protist</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beta but not alpha diversity</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in the DNA-monitored Baltic Sea</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4E9E131-F864-FC46-7171-4C918C67871C}"/>
              </a:ext>
            </a:extLst>
          </p:cNvPr>
          <p:cNvSpPr>
            <a:spLocks noGrp="1"/>
          </p:cNvSpPr>
          <p:nvPr>
            <p:ph type="subTitle" idx="1"/>
          </p:nvPr>
        </p:nvSpPr>
        <p:spPr>
          <a:xfrm>
            <a:off x="645952" y="4172974"/>
            <a:ext cx="10506957" cy="840640"/>
          </a:xfrm>
        </p:spPr>
        <p:txBody>
          <a:bodyPr>
            <a:noAutofit/>
          </a:bodyPr>
          <a:lstStyle/>
          <a:p>
            <a:r>
              <a:rPr lang="en-GB" b="1"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Krzysztof T Jurdzinski</a:t>
            </a:r>
            <a: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a:t>
            </a:r>
            <a:b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Meike AC Latz, Anders </a:t>
            </a:r>
            <a:r>
              <a:rPr lang="en-GB" dirty="0" err="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Torstensson</a:t>
            </a:r>
            <a: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Sonia Brugel, Mikael </a:t>
            </a:r>
            <a:r>
              <a:rPr lang="en-GB" dirty="0" err="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Hedblom</a:t>
            </a:r>
            <a: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a:t>
            </a:r>
            <a:b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Yue O </a:t>
            </a:r>
            <a:r>
              <a:rPr lang="en-GB" dirty="0" err="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O</a:t>
            </a:r>
            <a: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Hu, Markus Lindh, </a:t>
            </a:r>
            <a:r>
              <a:rPr lang="en-GB" dirty="0" err="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Agneta</a:t>
            </a:r>
            <a: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Andersson, Bengt Karlson,</a:t>
            </a:r>
            <a:br>
              <a:rPr lang="en-GB"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n-GB" b="1"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Anders F Andersson</a:t>
            </a:r>
          </a:p>
        </p:txBody>
      </p:sp>
      <p:pic>
        <p:nvPicPr>
          <p:cNvPr id="11" name="Picture 2">
            <a:extLst>
              <a:ext uri="{FF2B5EF4-FFF2-40B4-BE49-F238E27FC236}">
                <a16:creationId xmlns:a16="http://schemas.microsoft.com/office/drawing/2014/main" id="{F2CBDDF1-F44B-1E34-2D6E-4D8346C9A81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736" y="76200"/>
            <a:ext cx="1532467" cy="152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Graphic 11">
            <a:extLst>
              <a:ext uri="{FF2B5EF4-FFF2-40B4-BE49-F238E27FC236}">
                <a16:creationId xmlns:a16="http://schemas.microsoft.com/office/drawing/2014/main" id="{56D6492E-C6F1-03B3-0D5C-177B8B2C76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2320" y="5585884"/>
            <a:ext cx="1845540" cy="851250"/>
          </a:xfrm>
          <a:prstGeom prst="rect">
            <a:avLst/>
          </a:prstGeom>
        </p:spPr>
      </p:pic>
      <p:pic>
        <p:nvPicPr>
          <p:cNvPr id="14" name="Bildobjekt 3">
            <a:extLst>
              <a:ext uri="{FF2B5EF4-FFF2-40B4-BE49-F238E27FC236}">
                <a16:creationId xmlns:a16="http://schemas.microsoft.com/office/drawing/2014/main" id="{A9339C68-E2CF-0703-0CE3-111FC61252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49" y="5401130"/>
            <a:ext cx="2449101" cy="564299"/>
          </a:xfrm>
          <a:prstGeom prst="rect">
            <a:avLst/>
          </a:prstGeom>
        </p:spPr>
      </p:pic>
      <p:pic>
        <p:nvPicPr>
          <p:cNvPr id="15" name="Picture 14">
            <a:extLst>
              <a:ext uri="{FF2B5EF4-FFF2-40B4-BE49-F238E27FC236}">
                <a16:creationId xmlns:a16="http://schemas.microsoft.com/office/drawing/2014/main" id="{BA0F1584-3E68-E77B-6F49-9A76FEA497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44" y="6028346"/>
            <a:ext cx="1735451" cy="571105"/>
          </a:xfrm>
          <a:prstGeom prst="rect">
            <a:avLst/>
          </a:prstGeom>
        </p:spPr>
      </p:pic>
      <p:pic>
        <p:nvPicPr>
          <p:cNvPr id="10" name="Graphic 9">
            <a:extLst>
              <a:ext uri="{FF2B5EF4-FFF2-40B4-BE49-F238E27FC236}">
                <a16:creationId xmlns:a16="http://schemas.microsoft.com/office/drawing/2014/main" id="{706C7DD1-3541-1027-8898-A00C40D68CB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468357" y="508254"/>
            <a:ext cx="1651236" cy="658868"/>
          </a:xfrm>
          <a:prstGeom prst="rect">
            <a:avLst/>
          </a:prstGeom>
        </p:spPr>
      </p:pic>
      <p:pic>
        <p:nvPicPr>
          <p:cNvPr id="17" name="Graphic 16">
            <a:extLst>
              <a:ext uri="{FF2B5EF4-FFF2-40B4-BE49-F238E27FC236}">
                <a16:creationId xmlns:a16="http://schemas.microsoft.com/office/drawing/2014/main" id="{448C17DC-0614-E239-07F5-833D781F69B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23957" y="5585884"/>
            <a:ext cx="940272" cy="1047936"/>
          </a:xfrm>
          <a:prstGeom prst="rect">
            <a:avLst/>
          </a:prstGeom>
        </p:spPr>
      </p:pic>
      <p:pic>
        <p:nvPicPr>
          <p:cNvPr id="18" name="Picture 17" descr="Blue text on a black background&#10;&#10;Description automatically generated">
            <a:extLst>
              <a:ext uri="{FF2B5EF4-FFF2-40B4-BE49-F238E27FC236}">
                <a16:creationId xmlns:a16="http://schemas.microsoft.com/office/drawing/2014/main" id="{9D1A205A-AEA4-F6A8-5596-31D12C5DC0A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5571" y="4698170"/>
            <a:ext cx="1757044" cy="697546"/>
          </a:xfrm>
          <a:prstGeom prst="rect">
            <a:avLst/>
          </a:prstGeom>
        </p:spPr>
      </p:pic>
      <p:pic>
        <p:nvPicPr>
          <p:cNvPr id="19" name="Graphic 18">
            <a:extLst>
              <a:ext uri="{FF2B5EF4-FFF2-40B4-BE49-F238E27FC236}">
                <a16:creationId xmlns:a16="http://schemas.microsoft.com/office/drawing/2014/main" id="{56699233-FD48-837A-0D23-E65BC91DF6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62346" y="-10105"/>
            <a:ext cx="1685488" cy="1685488"/>
          </a:xfrm>
          <a:prstGeom prst="rect">
            <a:avLst/>
          </a:prstGeom>
        </p:spPr>
      </p:pic>
      <p:sp>
        <p:nvSpPr>
          <p:cNvPr id="21" name="Date Placeholder 2">
            <a:extLst>
              <a:ext uri="{FF2B5EF4-FFF2-40B4-BE49-F238E27FC236}">
                <a16:creationId xmlns:a16="http://schemas.microsoft.com/office/drawing/2014/main" id="{FBB30302-7B96-2D83-D8FE-46E4C3557BA0}"/>
              </a:ext>
            </a:extLst>
          </p:cNvPr>
          <p:cNvSpPr txBox="1">
            <a:spLocks/>
          </p:cNvSpPr>
          <p:nvPr/>
        </p:nvSpPr>
        <p:spPr>
          <a:xfrm>
            <a:off x="12336640" y="-10105"/>
            <a:ext cx="1684160" cy="366183"/>
          </a:xfrm>
          <a:prstGeom prst="rect">
            <a:avLst/>
          </a:prstGeom>
        </p:spPr>
        <p:txBody>
          <a:bodyPr vert="horz" lIns="121920" tIns="60960" rIns="121920" bIns="6096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2133" dirty="0">
                <a:latin typeface="Calibri" panose="020F0502020204030204" pitchFamily="34" charset="0"/>
                <a:ea typeface="Calibri" panose="020F0502020204030204" pitchFamily="34" charset="0"/>
                <a:cs typeface="Calibri" panose="020F0502020204030204" pitchFamily="34" charset="0"/>
              </a:rPr>
              <a:t>202</a:t>
            </a:r>
            <a:r>
              <a:rPr lang="en-US" sz="2133" dirty="0">
                <a:latin typeface="Calibri" panose="020F0502020204030204" pitchFamily="34" charset="0"/>
                <a:ea typeface="Calibri" panose="020F0502020204030204" pitchFamily="34" charset="0"/>
                <a:cs typeface="Calibri" panose="020F0502020204030204" pitchFamily="34" charset="0"/>
              </a:rPr>
              <a:t>5</a:t>
            </a:r>
            <a:r>
              <a:rPr lang="pl-PL" sz="2133" dirty="0">
                <a:latin typeface="Calibri" panose="020F0502020204030204" pitchFamily="34" charset="0"/>
                <a:ea typeface="Calibri" panose="020F0502020204030204" pitchFamily="34" charset="0"/>
                <a:cs typeface="Calibri" panose="020F0502020204030204" pitchFamily="34" charset="0"/>
              </a:rPr>
              <a:t>-</a:t>
            </a:r>
            <a:r>
              <a:rPr lang="sv-SE" sz="2133" dirty="0">
                <a:latin typeface="Calibri" panose="020F0502020204030204" pitchFamily="34" charset="0"/>
                <a:ea typeface="Calibri" panose="020F0502020204030204" pitchFamily="34" charset="0"/>
                <a:cs typeface="Calibri" panose="020F0502020204030204" pitchFamily="34" charset="0"/>
              </a:rPr>
              <a:t>02</a:t>
            </a:r>
            <a:r>
              <a:rPr lang="pl-PL" sz="2133" dirty="0">
                <a:latin typeface="Calibri" panose="020F0502020204030204" pitchFamily="34" charset="0"/>
                <a:ea typeface="Calibri" panose="020F0502020204030204" pitchFamily="34" charset="0"/>
                <a:cs typeface="Calibri" panose="020F0502020204030204" pitchFamily="34" charset="0"/>
              </a:rPr>
              <a:t>-</a:t>
            </a:r>
            <a:r>
              <a:rPr lang="sv-SE" sz="2133" dirty="0">
                <a:latin typeface="Calibri" panose="020F0502020204030204" pitchFamily="34" charset="0"/>
                <a:ea typeface="Calibri" panose="020F0502020204030204" pitchFamily="34" charset="0"/>
                <a:cs typeface="Calibri" panose="020F0502020204030204" pitchFamily="34" charset="0"/>
              </a:rPr>
              <a:t>05</a:t>
            </a:r>
            <a:endParaRPr lang="en-GB" sz="2133"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924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5D4032AE-F7F7-9E0F-FB02-19A8E7053852}"/>
              </a:ext>
            </a:extLst>
          </p:cNvPr>
          <p:cNvPicPr>
            <a:picLocks noChangeAspect="1"/>
          </p:cNvPicPr>
          <p:nvPr/>
        </p:nvPicPr>
        <p:blipFill>
          <a:blip r:embed="rId2"/>
          <a:srcRect t="55261"/>
          <a:stretch/>
        </p:blipFill>
        <p:spPr>
          <a:xfrm>
            <a:off x="6342855" y="144820"/>
            <a:ext cx="5673736" cy="1442601"/>
          </a:xfrm>
          <a:prstGeom prst="rect">
            <a:avLst/>
          </a:prstGeom>
        </p:spPr>
      </p:pic>
      <p:pic>
        <p:nvPicPr>
          <p:cNvPr id="18" name="Content Placeholder 7" descr="A qr code with a red border&#10;&#10;Description automatically generated">
            <a:extLst>
              <a:ext uri="{FF2B5EF4-FFF2-40B4-BE49-F238E27FC236}">
                <a16:creationId xmlns:a16="http://schemas.microsoft.com/office/drawing/2014/main" id="{A2F3469C-9C74-2E92-521A-75C89DECB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629" y="1670081"/>
            <a:ext cx="2502187" cy="3268986"/>
          </a:xfrm>
          <a:prstGeom prst="rect">
            <a:avLst/>
          </a:prstGeom>
        </p:spPr>
      </p:pic>
      <p:grpSp>
        <p:nvGrpSpPr>
          <p:cNvPr id="8" name="Group 7">
            <a:extLst>
              <a:ext uri="{FF2B5EF4-FFF2-40B4-BE49-F238E27FC236}">
                <a16:creationId xmlns:a16="http://schemas.microsoft.com/office/drawing/2014/main" id="{A625BBF7-F7DA-9E12-6417-3E70446B0A8F}"/>
              </a:ext>
            </a:extLst>
          </p:cNvPr>
          <p:cNvGrpSpPr/>
          <p:nvPr/>
        </p:nvGrpSpPr>
        <p:grpSpPr>
          <a:xfrm>
            <a:off x="6342855" y="4701892"/>
            <a:ext cx="5251707" cy="2540352"/>
            <a:chOff x="403420" y="4778092"/>
            <a:chExt cx="5251707" cy="2540352"/>
          </a:xfrm>
        </p:grpSpPr>
        <p:sp>
          <p:nvSpPr>
            <p:cNvPr id="2" name="Rectangle 27">
              <a:extLst>
                <a:ext uri="{FF2B5EF4-FFF2-40B4-BE49-F238E27FC236}">
                  <a16:creationId xmlns:a16="http://schemas.microsoft.com/office/drawing/2014/main" id="{E7E732FE-2A2B-6AA8-8C11-E43179C8DD20}"/>
                </a:ext>
              </a:extLst>
            </p:cNvPr>
            <p:cNvSpPr>
              <a:spLocks noChangeArrowheads="1"/>
            </p:cNvSpPr>
            <p:nvPr/>
          </p:nvSpPr>
          <p:spPr bwMode="auto">
            <a:xfrm>
              <a:off x="971346" y="4778092"/>
              <a:ext cx="4683781" cy="254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28836" tIns="428836" rIns="428836" bIns="428836">
              <a:spAutoFit/>
            </a:bodyPr>
            <a:lstStyle>
              <a:lvl1pPr defTabSz="841375">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841375">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841375">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841375">
                <a:spcBef>
                  <a:spcPct val="20000"/>
                </a:spcBef>
                <a:buChar char="–"/>
                <a:defRPr sz="9200">
                  <a:solidFill>
                    <a:schemeClr val="tx1"/>
                  </a:solidFill>
                  <a:latin typeface="Arial" panose="020B0604020202020204" pitchFamily="34" charset="0"/>
                  <a:ea typeface="MS PGothic" panose="020B0600070205080204" pitchFamily="34" charset="-128"/>
                </a:defRPr>
              </a:lvl4pPr>
              <a:lvl5pPr marL="2057400" indent="-228600" defTabSz="841375">
                <a:spcBef>
                  <a:spcPct val="20000"/>
                </a:spcBef>
                <a:buChar char="»"/>
                <a:defRPr sz="9200">
                  <a:solidFill>
                    <a:schemeClr val="tx1"/>
                  </a:solidFill>
                  <a:latin typeface="Arial" panose="020B0604020202020204" pitchFamily="34" charset="0"/>
                  <a:ea typeface="MS PGothic" panose="020B0600070205080204" pitchFamily="34" charset="-128"/>
                </a:defRPr>
              </a:lvl5pPr>
              <a:lvl6pPr marL="25146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MS PGothic" panose="020B0600070205080204" pitchFamily="34" charset="-128"/>
                </a:defRPr>
              </a:lvl6pPr>
              <a:lvl7pPr marL="29718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MS PGothic" panose="020B0600070205080204" pitchFamily="34" charset="-128"/>
                </a:defRPr>
              </a:lvl7pPr>
              <a:lvl8pPr marL="34290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MS PGothic" panose="020B0600070205080204" pitchFamily="34" charset="-128"/>
                </a:defRPr>
              </a:lvl8pPr>
              <a:lvl9pPr marL="3886200" indent="-228600" defTabSz="841375" eaLnBrk="0" fontAlgn="base" hangingPunct="0">
                <a:spcBef>
                  <a:spcPct val="20000"/>
                </a:spcBef>
                <a:spcAft>
                  <a:spcPct val="0"/>
                </a:spcAft>
                <a:buChar char="»"/>
                <a:defRPr sz="9200">
                  <a:solidFill>
                    <a:schemeClr val="tx1"/>
                  </a:solidFill>
                  <a:latin typeface="Arial" panose="020B0604020202020204" pitchFamily="34" charset="0"/>
                  <a:ea typeface="MS PGothic" panose="020B0600070205080204" pitchFamily="34" charset="-128"/>
                </a:defRPr>
              </a:lvl9pPr>
            </a:lstStyle>
            <a:p>
              <a:pPr algn="r" eaLnBrk="1" hangingPunct="1">
                <a:buFontTx/>
                <a:buNone/>
              </a:pPr>
              <a:r>
                <a:rPr lang="en-US" altLang="pl-PL" sz="3200" b="0" dirty="0"/>
                <a:t>Personal website</a:t>
              </a:r>
            </a:p>
            <a:p>
              <a:pPr algn="r" eaLnBrk="1" hangingPunct="1">
                <a:buFontTx/>
                <a:buNone/>
              </a:pPr>
              <a:r>
                <a:rPr lang="en-US" altLang="pl-PL" sz="3200" b="1" dirty="0"/>
                <a:t>KTJ microbes</a:t>
              </a:r>
            </a:p>
            <a:p>
              <a:pPr algn="r" eaLnBrk="1" hangingPunct="1">
                <a:buFontTx/>
                <a:buNone/>
              </a:pPr>
              <a:r>
                <a:rPr lang="en-US" altLang="pl-PL" sz="3200" b="0" dirty="0">
                  <a:hlinkClick r:id="rId4" action="ppaction://hlinkfile"/>
                </a:rPr>
                <a:t>ktjmicrobes.com</a:t>
              </a:r>
              <a:endParaRPr lang="sv-SE" altLang="pl-PL" sz="3200" b="0" dirty="0"/>
            </a:p>
          </p:txBody>
        </p:sp>
        <p:pic>
          <p:nvPicPr>
            <p:cNvPr id="3" name="Picture 2" descr="A qr code with blue squares&#10;&#10;Description automatically generated">
              <a:extLst>
                <a:ext uri="{FF2B5EF4-FFF2-40B4-BE49-F238E27FC236}">
                  <a16:creationId xmlns:a16="http://schemas.microsoft.com/office/drawing/2014/main" id="{7AA31609-71F4-46DD-F73C-0B39D4106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20" y="5252442"/>
              <a:ext cx="1591652" cy="1591652"/>
            </a:xfrm>
            <a:prstGeom prst="rect">
              <a:avLst/>
            </a:prstGeom>
          </p:spPr>
        </p:pic>
      </p:grpSp>
      <p:sp>
        <p:nvSpPr>
          <p:cNvPr id="4" name="TextBox 3">
            <a:extLst>
              <a:ext uri="{FF2B5EF4-FFF2-40B4-BE49-F238E27FC236}">
                <a16:creationId xmlns:a16="http://schemas.microsoft.com/office/drawing/2014/main" id="{C254695C-6A49-46CC-44EA-BA83B586E3B8}"/>
              </a:ext>
            </a:extLst>
          </p:cNvPr>
          <p:cNvSpPr txBox="1"/>
          <p:nvPr/>
        </p:nvSpPr>
        <p:spPr>
          <a:xfrm>
            <a:off x="284813" y="219789"/>
            <a:ext cx="3211135" cy="830997"/>
          </a:xfrm>
          <a:prstGeom prst="rect">
            <a:avLst/>
          </a:prstGeom>
          <a:noFill/>
        </p:spPr>
        <p:txBody>
          <a:bodyPr wrap="none" rtlCol="0">
            <a:sp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Conclusions</a:t>
            </a:r>
            <a:endParaRPr lang="en-SE" sz="48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B145128-CD5D-2CD7-BF1B-2B20A272424E}"/>
              </a:ext>
            </a:extLst>
          </p:cNvPr>
          <p:cNvSpPr txBox="1"/>
          <p:nvPr/>
        </p:nvSpPr>
        <p:spPr>
          <a:xfrm>
            <a:off x="284813" y="1050786"/>
            <a:ext cx="5673736"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Protists community composition changes less with salinity than bacterial ones.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Bacterial diversity changes mainly seasonally, being higher in winter when vertical mixing reaches deeper.</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Protist diversity increases with salinity in the Baltic Sea.</a:t>
            </a:r>
            <a:endParaRPr lang="en-SE"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721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4146-AFD5-E6A1-2F62-3A4FDE61D9A5}"/>
              </a:ext>
            </a:extLst>
          </p:cNvPr>
          <p:cNvSpPr>
            <a:spLocks noGrp="1"/>
          </p:cNvSpPr>
          <p:nvPr>
            <p:ph type="title"/>
          </p:nvPr>
        </p:nvSpPr>
        <p:spPr>
          <a:xfrm>
            <a:off x="347592" y="169569"/>
            <a:ext cx="10793328" cy="1325563"/>
          </a:xfrm>
        </p:spPr>
        <p:txBody>
          <a:bodyPr>
            <a:normAutofit fontScale="90000"/>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Salinity</a:t>
            </a:r>
            <a:r>
              <a:rPr lang="en-US" dirty="0">
                <a:latin typeface="Calibri" panose="020F0502020204030204" pitchFamily="34" charset="0"/>
                <a:ea typeface="Calibri" panose="020F0502020204030204" pitchFamily="34" charset="0"/>
                <a:cs typeface="Calibri" panose="020F0502020204030204" pitchFamily="34" charset="0"/>
              </a:rPr>
              <a:t> as the major environmental factor determining the distribution of free-living bacteria</a:t>
            </a:r>
            <a:endParaRPr lang="en-SE"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0F1ED3A2-E7D2-C8AC-B03E-20B61DF5FD54}"/>
              </a:ext>
            </a:extLst>
          </p:cNvPr>
          <p:cNvGrpSpPr/>
          <p:nvPr/>
        </p:nvGrpSpPr>
        <p:grpSpPr>
          <a:xfrm>
            <a:off x="399383" y="1690688"/>
            <a:ext cx="4785265" cy="3630716"/>
            <a:chOff x="326231" y="2303115"/>
            <a:chExt cx="5519934" cy="4188130"/>
          </a:xfrm>
        </p:grpSpPr>
        <p:pic>
          <p:nvPicPr>
            <p:cNvPr id="4" name="Picture 3">
              <a:extLst>
                <a:ext uri="{FF2B5EF4-FFF2-40B4-BE49-F238E27FC236}">
                  <a16:creationId xmlns:a16="http://schemas.microsoft.com/office/drawing/2014/main" id="{E01D128A-12DC-19F8-12C6-DECEC8AA2E84}"/>
                </a:ext>
              </a:extLst>
            </p:cNvPr>
            <p:cNvPicPr>
              <a:picLocks noChangeAspect="1"/>
            </p:cNvPicPr>
            <p:nvPr/>
          </p:nvPicPr>
          <p:blipFill>
            <a:blip r:embed="rId3"/>
            <a:stretch>
              <a:fillRect/>
            </a:stretch>
          </p:blipFill>
          <p:spPr>
            <a:xfrm>
              <a:off x="326231" y="2303115"/>
              <a:ext cx="5519934" cy="1729239"/>
            </a:xfrm>
            <a:prstGeom prst="rect">
              <a:avLst/>
            </a:prstGeom>
          </p:spPr>
        </p:pic>
        <p:pic>
          <p:nvPicPr>
            <p:cNvPr id="5" name="Picture 4" descr="A diagram of a graph showing a variety of points&#10;&#10;Description automatically generated with medium confidence">
              <a:extLst>
                <a:ext uri="{FF2B5EF4-FFF2-40B4-BE49-F238E27FC236}">
                  <a16:creationId xmlns:a16="http://schemas.microsoft.com/office/drawing/2014/main" id="{EC18C8C8-9731-F6BD-DF1B-6752CEBB8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831" y="4128013"/>
              <a:ext cx="2119524" cy="2363232"/>
            </a:xfrm>
            <a:prstGeom prst="rect">
              <a:avLst/>
            </a:prstGeom>
          </p:spPr>
        </p:pic>
      </p:grpSp>
      <p:grpSp>
        <p:nvGrpSpPr>
          <p:cNvPr id="12" name="Group 11">
            <a:extLst>
              <a:ext uri="{FF2B5EF4-FFF2-40B4-BE49-F238E27FC236}">
                <a16:creationId xmlns:a16="http://schemas.microsoft.com/office/drawing/2014/main" id="{F9B1D63E-9919-B37E-E56F-AA76D99680CE}"/>
              </a:ext>
            </a:extLst>
          </p:cNvPr>
          <p:cNvGrpSpPr/>
          <p:nvPr/>
        </p:nvGrpSpPr>
        <p:grpSpPr>
          <a:xfrm>
            <a:off x="399383" y="1556412"/>
            <a:ext cx="4201770" cy="5187893"/>
            <a:chOff x="6605872" y="167597"/>
            <a:chExt cx="5121639" cy="6323648"/>
          </a:xfrm>
        </p:grpSpPr>
        <p:pic>
          <p:nvPicPr>
            <p:cNvPr id="13" name="Picture 12">
              <a:extLst>
                <a:ext uri="{FF2B5EF4-FFF2-40B4-BE49-F238E27FC236}">
                  <a16:creationId xmlns:a16="http://schemas.microsoft.com/office/drawing/2014/main" id="{A63624F7-8A49-A3E9-77CA-2D2CF3EF9758}"/>
                </a:ext>
              </a:extLst>
            </p:cNvPr>
            <p:cNvPicPr>
              <a:picLocks noChangeAspect="1"/>
            </p:cNvPicPr>
            <p:nvPr/>
          </p:nvPicPr>
          <p:blipFill>
            <a:blip r:embed="rId5"/>
            <a:stretch>
              <a:fillRect/>
            </a:stretch>
          </p:blipFill>
          <p:spPr>
            <a:xfrm>
              <a:off x="7877931" y="2658977"/>
              <a:ext cx="2577521" cy="3832268"/>
            </a:xfrm>
            <a:prstGeom prst="rect">
              <a:avLst/>
            </a:prstGeom>
          </p:spPr>
        </p:pic>
        <p:pic>
          <p:nvPicPr>
            <p:cNvPr id="14" name="Picture 13">
              <a:extLst>
                <a:ext uri="{FF2B5EF4-FFF2-40B4-BE49-F238E27FC236}">
                  <a16:creationId xmlns:a16="http://schemas.microsoft.com/office/drawing/2014/main" id="{9859CCCD-AA4F-9900-0AA1-D1292CB471C5}"/>
                </a:ext>
              </a:extLst>
            </p:cNvPr>
            <p:cNvPicPr>
              <a:picLocks noChangeAspect="1"/>
            </p:cNvPicPr>
            <p:nvPr/>
          </p:nvPicPr>
          <p:blipFill>
            <a:blip r:embed="rId6"/>
            <a:stretch>
              <a:fillRect/>
            </a:stretch>
          </p:blipFill>
          <p:spPr>
            <a:xfrm>
              <a:off x="6605872" y="167597"/>
              <a:ext cx="5121639" cy="2209500"/>
            </a:xfrm>
            <a:prstGeom prst="rect">
              <a:avLst/>
            </a:prstGeom>
          </p:spPr>
        </p:pic>
      </p:grpSp>
      <p:grpSp>
        <p:nvGrpSpPr>
          <p:cNvPr id="9" name="Group 8">
            <a:extLst>
              <a:ext uri="{FF2B5EF4-FFF2-40B4-BE49-F238E27FC236}">
                <a16:creationId xmlns:a16="http://schemas.microsoft.com/office/drawing/2014/main" id="{972ECA11-41C8-C1C4-CC98-7291E645402C}"/>
              </a:ext>
            </a:extLst>
          </p:cNvPr>
          <p:cNvGrpSpPr/>
          <p:nvPr/>
        </p:nvGrpSpPr>
        <p:grpSpPr>
          <a:xfrm>
            <a:off x="232931" y="1536596"/>
            <a:ext cx="5118168" cy="4953120"/>
            <a:chOff x="1313798" y="428444"/>
            <a:chExt cx="6106377" cy="5909462"/>
          </a:xfrm>
        </p:grpSpPr>
        <p:pic>
          <p:nvPicPr>
            <p:cNvPr id="10" name="Picture 9">
              <a:extLst>
                <a:ext uri="{FF2B5EF4-FFF2-40B4-BE49-F238E27FC236}">
                  <a16:creationId xmlns:a16="http://schemas.microsoft.com/office/drawing/2014/main" id="{55163EF0-1FC5-8B4D-0DA4-1D68F564FD88}"/>
                </a:ext>
              </a:extLst>
            </p:cNvPr>
            <p:cNvPicPr>
              <a:picLocks noChangeAspect="1"/>
            </p:cNvPicPr>
            <p:nvPr/>
          </p:nvPicPr>
          <p:blipFill>
            <a:blip r:embed="rId7"/>
            <a:stretch>
              <a:fillRect/>
            </a:stretch>
          </p:blipFill>
          <p:spPr>
            <a:xfrm>
              <a:off x="1313798" y="428444"/>
              <a:ext cx="6106377" cy="2800741"/>
            </a:xfrm>
            <a:prstGeom prst="rect">
              <a:avLst/>
            </a:prstGeom>
          </p:spPr>
        </p:pic>
        <p:pic>
          <p:nvPicPr>
            <p:cNvPr id="11" name="Picture 10">
              <a:extLst>
                <a:ext uri="{FF2B5EF4-FFF2-40B4-BE49-F238E27FC236}">
                  <a16:creationId xmlns:a16="http://schemas.microsoft.com/office/drawing/2014/main" id="{FAAC07A0-6264-A315-3786-E2DDDCB2C56F}"/>
                </a:ext>
              </a:extLst>
            </p:cNvPr>
            <p:cNvPicPr>
              <a:picLocks noChangeAspect="1"/>
            </p:cNvPicPr>
            <p:nvPr/>
          </p:nvPicPr>
          <p:blipFill>
            <a:blip r:embed="rId8"/>
            <a:stretch>
              <a:fillRect/>
            </a:stretch>
          </p:blipFill>
          <p:spPr>
            <a:xfrm>
              <a:off x="2767955" y="3197467"/>
              <a:ext cx="3198062" cy="3140439"/>
            </a:xfrm>
            <a:prstGeom prst="rect">
              <a:avLst/>
            </a:prstGeom>
          </p:spPr>
        </p:pic>
      </p:grpSp>
      <p:pic>
        <p:nvPicPr>
          <p:cNvPr id="15" name="Picture 14">
            <a:extLst>
              <a:ext uri="{FF2B5EF4-FFF2-40B4-BE49-F238E27FC236}">
                <a16:creationId xmlns:a16="http://schemas.microsoft.com/office/drawing/2014/main" id="{1FA37FEC-D1F4-3B92-A9AC-CCE80BBD084A}"/>
              </a:ext>
            </a:extLst>
          </p:cNvPr>
          <p:cNvPicPr>
            <a:picLocks noChangeAspect="1"/>
          </p:cNvPicPr>
          <p:nvPr/>
        </p:nvPicPr>
        <p:blipFill>
          <a:blip r:embed="rId9"/>
          <a:stretch>
            <a:fillRect/>
          </a:stretch>
        </p:blipFill>
        <p:spPr>
          <a:xfrm>
            <a:off x="5744256" y="1500985"/>
            <a:ext cx="5887272" cy="1981477"/>
          </a:xfrm>
          <a:prstGeom prst="rect">
            <a:avLst/>
          </a:prstGeom>
        </p:spPr>
      </p:pic>
      <p:grpSp>
        <p:nvGrpSpPr>
          <p:cNvPr id="16" name="Group 15">
            <a:extLst>
              <a:ext uri="{FF2B5EF4-FFF2-40B4-BE49-F238E27FC236}">
                <a16:creationId xmlns:a16="http://schemas.microsoft.com/office/drawing/2014/main" id="{0EC9A951-C638-D831-203F-F79A42E6E51B}"/>
              </a:ext>
            </a:extLst>
          </p:cNvPr>
          <p:cNvGrpSpPr/>
          <p:nvPr/>
        </p:nvGrpSpPr>
        <p:grpSpPr>
          <a:xfrm>
            <a:off x="5596598" y="3503658"/>
            <a:ext cx="6182588" cy="1869695"/>
            <a:chOff x="5500568" y="1826494"/>
            <a:chExt cx="6182588" cy="1869695"/>
          </a:xfrm>
        </p:grpSpPr>
        <p:pic>
          <p:nvPicPr>
            <p:cNvPr id="17" name="Picture 16">
              <a:extLst>
                <a:ext uri="{FF2B5EF4-FFF2-40B4-BE49-F238E27FC236}">
                  <a16:creationId xmlns:a16="http://schemas.microsoft.com/office/drawing/2014/main" id="{4B1BA013-4A1A-0675-70DE-C81F3DF231C9}"/>
                </a:ext>
              </a:extLst>
            </p:cNvPr>
            <p:cNvPicPr>
              <a:picLocks noChangeAspect="1"/>
            </p:cNvPicPr>
            <p:nvPr/>
          </p:nvPicPr>
          <p:blipFill>
            <a:blip r:embed="rId10"/>
            <a:stretch>
              <a:fillRect/>
            </a:stretch>
          </p:blipFill>
          <p:spPr>
            <a:xfrm>
              <a:off x="6096000" y="1826494"/>
              <a:ext cx="4991725" cy="1316836"/>
            </a:xfrm>
            <a:prstGeom prst="rect">
              <a:avLst/>
            </a:prstGeom>
          </p:spPr>
        </p:pic>
        <p:pic>
          <p:nvPicPr>
            <p:cNvPr id="18" name="Picture 17">
              <a:extLst>
                <a:ext uri="{FF2B5EF4-FFF2-40B4-BE49-F238E27FC236}">
                  <a16:creationId xmlns:a16="http://schemas.microsoft.com/office/drawing/2014/main" id="{0074514D-5A53-9048-FBFF-758DD7484894}"/>
                </a:ext>
              </a:extLst>
            </p:cNvPr>
            <p:cNvPicPr>
              <a:picLocks noChangeAspect="1"/>
            </p:cNvPicPr>
            <p:nvPr/>
          </p:nvPicPr>
          <p:blipFill>
            <a:blip r:embed="rId11"/>
            <a:stretch>
              <a:fillRect/>
            </a:stretch>
          </p:blipFill>
          <p:spPr>
            <a:xfrm>
              <a:off x="5500568" y="3124609"/>
              <a:ext cx="6182588" cy="571580"/>
            </a:xfrm>
            <a:prstGeom prst="rect">
              <a:avLst/>
            </a:prstGeom>
          </p:spPr>
        </p:pic>
      </p:grpSp>
      <p:grpSp>
        <p:nvGrpSpPr>
          <p:cNvPr id="19" name="Group 18">
            <a:extLst>
              <a:ext uri="{FF2B5EF4-FFF2-40B4-BE49-F238E27FC236}">
                <a16:creationId xmlns:a16="http://schemas.microsoft.com/office/drawing/2014/main" id="{F7E185C8-AF7F-D723-C9FC-BB7DDD654E06}"/>
              </a:ext>
            </a:extLst>
          </p:cNvPr>
          <p:cNvGrpSpPr/>
          <p:nvPr/>
        </p:nvGrpSpPr>
        <p:grpSpPr>
          <a:xfrm>
            <a:off x="5596598" y="5390194"/>
            <a:ext cx="6693621" cy="1370952"/>
            <a:chOff x="991161" y="2866259"/>
            <a:chExt cx="10362639" cy="2122421"/>
          </a:xfrm>
        </p:grpSpPr>
        <p:pic>
          <p:nvPicPr>
            <p:cNvPr id="20" name="Picture 19">
              <a:extLst>
                <a:ext uri="{FF2B5EF4-FFF2-40B4-BE49-F238E27FC236}">
                  <a16:creationId xmlns:a16="http://schemas.microsoft.com/office/drawing/2014/main" id="{E77022A8-97E8-9B89-EF63-8490EA85775D}"/>
                </a:ext>
              </a:extLst>
            </p:cNvPr>
            <p:cNvPicPr>
              <a:picLocks noChangeAspect="1"/>
            </p:cNvPicPr>
            <p:nvPr/>
          </p:nvPicPr>
          <p:blipFill>
            <a:blip r:embed="rId12"/>
            <a:stretch>
              <a:fillRect/>
            </a:stretch>
          </p:blipFill>
          <p:spPr>
            <a:xfrm>
              <a:off x="991161" y="3493405"/>
              <a:ext cx="10209678" cy="1495275"/>
            </a:xfrm>
            <a:prstGeom prst="rect">
              <a:avLst/>
            </a:prstGeom>
          </p:spPr>
        </p:pic>
        <p:pic>
          <p:nvPicPr>
            <p:cNvPr id="21" name="Picture 20">
              <a:extLst>
                <a:ext uri="{FF2B5EF4-FFF2-40B4-BE49-F238E27FC236}">
                  <a16:creationId xmlns:a16="http://schemas.microsoft.com/office/drawing/2014/main" id="{F579ACE6-7F0C-4576-2A9F-1F5D43C8B2A0}"/>
                </a:ext>
              </a:extLst>
            </p:cNvPr>
            <p:cNvPicPr>
              <a:picLocks noChangeAspect="1"/>
            </p:cNvPicPr>
            <p:nvPr/>
          </p:nvPicPr>
          <p:blipFill>
            <a:blip r:embed="rId13"/>
            <a:stretch>
              <a:fillRect/>
            </a:stretch>
          </p:blipFill>
          <p:spPr>
            <a:xfrm>
              <a:off x="991161" y="2866259"/>
              <a:ext cx="3823849" cy="627145"/>
            </a:xfrm>
            <a:prstGeom prst="rect">
              <a:avLst/>
            </a:prstGeom>
          </p:spPr>
        </p:pic>
        <p:sp>
          <p:nvSpPr>
            <p:cNvPr id="22" name="Rectangle 21">
              <a:extLst>
                <a:ext uri="{FF2B5EF4-FFF2-40B4-BE49-F238E27FC236}">
                  <a16:creationId xmlns:a16="http://schemas.microsoft.com/office/drawing/2014/main" id="{70217721-2A41-A919-6BB9-FF031EE73AFF}"/>
                </a:ext>
              </a:extLst>
            </p:cNvPr>
            <p:cNvSpPr/>
            <p:nvPr/>
          </p:nvSpPr>
          <p:spPr>
            <a:xfrm>
              <a:off x="10058400" y="4586990"/>
              <a:ext cx="1295400" cy="4016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73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3B86521-83B1-B7AB-4A97-41654DD88693}"/>
              </a:ext>
            </a:extLst>
          </p:cNvPr>
          <p:cNvPicPr>
            <a:picLocks noChangeAspect="1"/>
          </p:cNvPicPr>
          <p:nvPr/>
        </p:nvPicPr>
        <p:blipFill>
          <a:blip r:embed="rId2"/>
          <a:srcRect t="55261"/>
          <a:stretch/>
        </p:blipFill>
        <p:spPr>
          <a:xfrm>
            <a:off x="273421" y="976251"/>
            <a:ext cx="6189677" cy="1573784"/>
          </a:xfrm>
          <a:prstGeom prst="rect">
            <a:avLst/>
          </a:prstGeom>
        </p:spPr>
      </p:pic>
      <p:pic>
        <p:nvPicPr>
          <p:cNvPr id="5" name="Picture 4">
            <a:extLst>
              <a:ext uri="{FF2B5EF4-FFF2-40B4-BE49-F238E27FC236}">
                <a16:creationId xmlns:a16="http://schemas.microsoft.com/office/drawing/2014/main" id="{412DCCA5-9CBC-5A09-2FC0-87173D1CB3E0}"/>
              </a:ext>
            </a:extLst>
          </p:cNvPr>
          <p:cNvPicPr>
            <a:picLocks noChangeAspect="1"/>
          </p:cNvPicPr>
          <p:nvPr/>
        </p:nvPicPr>
        <p:blipFill>
          <a:blip r:embed="rId2"/>
          <a:srcRect l="20344" r="42375" b="70625"/>
          <a:stretch/>
        </p:blipFill>
        <p:spPr>
          <a:xfrm>
            <a:off x="273421" y="-51862"/>
            <a:ext cx="2295924" cy="1028113"/>
          </a:xfrm>
          <a:prstGeom prst="rect">
            <a:avLst/>
          </a:prstGeom>
        </p:spPr>
      </p:pic>
      <p:grpSp>
        <p:nvGrpSpPr>
          <p:cNvPr id="6" name="Group 5">
            <a:extLst>
              <a:ext uri="{FF2B5EF4-FFF2-40B4-BE49-F238E27FC236}">
                <a16:creationId xmlns:a16="http://schemas.microsoft.com/office/drawing/2014/main" id="{CBCDABFD-CD80-573D-23EB-AE6A597213F6}"/>
              </a:ext>
            </a:extLst>
          </p:cNvPr>
          <p:cNvGrpSpPr/>
          <p:nvPr/>
        </p:nvGrpSpPr>
        <p:grpSpPr>
          <a:xfrm>
            <a:off x="7143956" y="2374607"/>
            <a:ext cx="3669276" cy="4545960"/>
            <a:chOff x="838200" y="1549476"/>
            <a:chExt cx="4006555" cy="4676777"/>
          </a:xfrm>
        </p:grpSpPr>
        <p:grpSp>
          <p:nvGrpSpPr>
            <p:cNvPr id="7" name="Group 6">
              <a:extLst>
                <a:ext uri="{FF2B5EF4-FFF2-40B4-BE49-F238E27FC236}">
                  <a16:creationId xmlns:a16="http://schemas.microsoft.com/office/drawing/2014/main" id="{C01AED82-E5B1-32CA-07D9-03A012C12A65}"/>
                </a:ext>
              </a:extLst>
            </p:cNvPr>
            <p:cNvGrpSpPr/>
            <p:nvPr/>
          </p:nvGrpSpPr>
          <p:grpSpPr>
            <a:xfrm>
              <a:off x="838200" y="1768859"/>
              <a:ext cx="4006555" cy="4457394"/>
              <a:chOff x="-9702" y="709920"/>
              <a:chExt cx="5015133" cy="5579462"/>
            </a:xfrm>
          </p:grpSpPr>
          <p:pic>
            <p:nvPicPr>
              <p:cNvPr id="9" name="Picture 8" descr="A screenshot of a screen shot of a chart&#10;&#10;Description automatically generated">
                <a:extLst>
                  <a:ext uri="{FF2B5EF4-FFF2-40B4-BE49-F238E27FC236}">
                    <a16:creationId xmlns:a16="http://schemas.microsoft.com/office/drawing/2014/main" id="{F6AFE56E-69FE-B2F1-18BB-CD93694C24BC}"/>
                  </a:ext>
                </a:extLst>
              </p:cNvPr>
              <p:cNvPicPr>
                <a:picLocks noChangeAspect="1"/>
              </p:cNvPicPr>
              <p:nvPr/>
            </p:nvPicPr>
            <p:blipFill>
              <a:blip r:embed="rId3">
                <a:extLst>
                  <a:ext uri="{28A0092B-C50C-407E-A947-70E740481C1C}">
                    <a14:useLocalDpi xmlns:a14="http://schemas.microsoft.com/office/drawing/2010/main" val="0"/>
                  </a:ext>
                </a:extLst>
              </a:blip>
              <a:srcRect l="28557" r="28749" b="66349"/>
              <a:stretch/>
            </p:blipFill>
            <p:spPr>
              <a:xfrm>
                <a:off x="-1" y="709920"/>
                <a:ext cx="5005432" cy="5579462"/>
              </a:xfrm>
              <a:prstGeom prst="rect">
                <a:avLst/>
              </a:prstGeom>
            </p:spPr>
          </p:pic>
          <p:sp>
            <p:nvSpPr>
              <p:cNvPr id="10" name="Rectangle 9">
                <a:extLst>
                  <a:ext uri="{FF2B5EF4-FFF2-40B4-BE49-F238E27FC236}">
                    <a16:creationId xmlns:a16="http://schemas.microsoft.com/office/drawing/2014/main" id="{9E1AD719-1113-3C7E-D392-A5D99A034894}"/>
                  </a:ext>
                </a:extLst>
              </p:cNvPr>
              <p:cNvSpPr/>
              <p:nvPr/>
            </p:nvSpPr>
            <p:spPr>
              <a:xfrm>
                <a:off x="214170" y="870857"/>
                <a:ext cx="268842" cy="333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C650F90-E611-5156-C5C8-D9647AA8F141}"/>
                  </a:ext>
                </a:extLst>
              </p:cNvPr>
              <p:cNvSpPr/>
              <p:nvPr/>
            </p:nvSpPr>
            <p:spPr>
              <a:xfrm>
                <a:off x="-9702" y="5868428"/>
                <a:ext cx="268842" cy="333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9C0F6A6E-08CD-AC6F-0873-694768AB1511}"/>
                </a:ext>
              </a:extLst>
            </p:cNvPr>
            <p:cNvSpPr txBox="1"/>
            <p:nvPr/>
          </p:nvSpPr>
          <p:spPr>
            <a:xfrm>
              <a:off x="2412959" y="1549476"/>
              <a:ext cx="1405882" cy="379960"/>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2019-2020</a:t>
              </a:r>
              <a:endParaRPr lang="en-SE" b="1" dirty="0">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6602D0F9-A6AE-A8A6-E3F1-C00038B1CA8B}"/>
              </a:ext>
            </a:extLst>
          </p:cNvPr>
          <p:cNvPicPr>
            <a:picLocks noChangeAspect="1"/>
          </p:cNvPicPr>
          <p:nvPr/>
        </p:nvPicPr>
        <p:blipFill>
          <a:blip r:embed="rId4"/>
          <a:stretch>
            <a:fillRect/>
          </a:stretch>
        </p:blipFill>
        <p:spPr>
          <a:xfrm>
            <a:off x="1460161" y="2408353"/>
            <a:ext cx="3837903" cy="4512214"/>
          </a:xfrm>
          <a:prstGeom prst="rect">
            <a:avLst/>
          </a:prstGeom>
        </p:spPr>
      </p:pic>
      <p:grpSp>
        <p:nvGrpSpPr>
          <p:cNvPr id="22" name="Group 21">
            <a:extLst>
              <a:ext uri="{FF2B5EF4-FFF2-40B4-BE49-F238E27FC236}">
                <a16:creationId xmlns:a16="http://schemas.microsoft.com/office/drawing/2014/main" id="{DA69E33B-BA54-9AE0-42EB-BB5548402FA6}"/>
              </a:ext>
            </a:extLst>
          </p:cNvPr>
          <p:cNvGrpSpPr/>
          <p:nvPr/>
        </p:nvGrpSpPr>
        <p:grpSpPr>
          <a:xfrm>
            <a:off x="7170782" y="1083238"/>
            <a:ext cx="3976114" cy="1381120"/>
            <a:chOff x="2585547" y="1966708"/>
            <a:chExt cx="7020905" cy="2438741"/>
          </a:xfrm>
        </p:grpSpPr>
        <p:pic>
          <p:nvPicPr>
            <p:cNvPr id="23" name="Picture 22">
              <a:extLst>
                <a:ext uri="{FF2B5EF4-FFF2-40B4-BE49-F238E27FC236}">
                  <a16:creationId xmlns:a16="http://schemas.microsoft.com/office/drawing/2014/main" id="{71A6D522-9FC4-A020-7F20-0864BAC6934E}"/>
                </a:ext>
              </a:extLst>
            </p:cNvPr>
            <p:cNvPicPr>
              <a:picLocks noChangeAspect="1"/>
            </p:cNvPicPr>
            <p:nvPr/>
          </p:nvPicPr>
          <p:blipFill>
            <a:blip r:embed="rId5"/>
            <a:stretch>
              <a:fillRect/>
            </a:stretch>
          </p:blipFill>
          <p:spPr>
            <a:xfrm>
              <a:off x="2585547" y="2452551"/>
              <a:ext cx="7020905" cy="1952898"/>
            </a:xfrm>
            <a:prstGeom prst="rect">
              <a:avLst/>
            </a:prstGeom>
          </p:spPr>
        </p:pic>
        <p:pic>
          <p:nvPicPr>
            <p:cNvPr id="24" name="Picture 23">
              <a:extLst>
                <a:ext uri="{FF2B5EF4-FFF2-40B4-BE49-F238E27FC236}">
                  <a16:creationId xmlns:a16="http://schemas.microsoft.com/office/drawing/2014/main" id="{3038DE1E-0275-BBF0-F18A-5C6F1EC73D7A}"/>
                </a:ext>
              </a:extLst>
            </p:cNvPr>
            <p:cNvPicPr>
              <a:picLocks noChangeAspect="1"/>
            </p:cNvPicPr>
            <p:nvPr/>
          </p:nvPicPr>
          <p:blipFill>
            <a:blip r:embed="rId6"/>
            <a:stretch>
              <a:fillRect/>
            </a:stretch>
          </p:blipFill>
          <p:spPr>
            <a:xfrm>
              <a:off x="2590543" y="1966708"/>
              <a:ext cx="2486372" cy="485843"/>
            </a:xfrm>
            <a:prstGeom prst="rect">
              <a:avLst/>
            </a:prstGeom>
          </p:spPr>
        </p:pic>
      </p:grpSp>
    </p:spTree>
    <p:extLst>
      <p:ext uri="{BB962C8B-B14F-4D97-AF65-F5344CB8AC3E}">
        <p14:creationId xmlns:p14="http://schemas.microsoft.com/office/powerpoint/2010/main" val="58235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B055-B5D4-32A8-8DCE-0F931D984E79}"/>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Salinity has a dominant impact on bacterial but not protist community composition</a:t>
            </a:r>
            <a:endParaRPr lang="en-SE"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6AF63BE6-005C-8E15-42AC-6575626A48D8}"/>
              </a:ext>
            </a:extLst>
          </p:cNvPr>
          <p:cNvSpPr>
            <a:spLocks noGrp="1"/>
          </p:cNvSpPr>
          <p:nvPr>
            <p:ph type="body" idx="1"/>
          </p:nvPr>
        </p:nvSpPr>
        <p:spPr/>
        <p:txBody>
          <a:bodyPr>
            <a:normAutofit/>
          </a:bodyPr>
          <a:lstStyle/>
          <a:p>
            <a:r>
              <a:rPr lang="en-US" sz="3600" dirty="0">
                <a:solidFill>
                  <a:srgbClr val="7A0177"/>
                </a:solidFill>
                <a:latin typeface="Calibri" panose="020F0502020204030204" pitchFamily="34" charset="0"/>
                <a:ea typeface="Calibri" panose="020F0502020204030204" pitchFamily="34" charset="0"/>
                <a:cs typeface="Calibri" panose="020F0502020204030204" pitchFamily="34" charset="0"/>
              </a:rPr>
              <a:t>Bacteria</a:t>
            </a:r>
            <a:endParaRPr lang="en-SE" sz="3600" dirty="0">
              <a:solidFill>
                <a:srgbClr val="7A0177"/>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85D21F3D-6433-9450-841A-13805A803524}"/>
              </a:ext>
            </a:extLst>
          </p:cNvPr>
          <p:cNvSpPr>
            <a:spLocks noGrp="1"/>
          </p:cNvSpPr>
          <p:nvPr>
            <p:ph type="body" sz="quarter" idx="3"/>
          </p:nvPr>
        </p:nvSpPr>
        <p:spPr/>
        <p:txBody>
          <a:bodyPr>
            <a:normAutofit/>
          </a:bodyPr>
          <a:lstStyle/>
          <a:p>
            <a:r>
              <a:rPr lang="en-US" sz="3600" dirty="0">
                <a:solidFill>
                  <a:srgbClr val="1C9099"/>
                </a:solidFill>
                <a:latin typeface="Calibri" panose="020F0502020204030204" pitchFamily="34" charset="0"/>
                <a:ea typeface="Calibri" panose="020F0502020204030204" pitchFamily="34" charset="0"/>
                <a:cs typeface="Calibri" panose="020F0502020204030204" pitchFamily="34" charset="0"/>
              </a:rPr>
              <a:t>Protists</a:t>
            </a:r>
            <a:endParaRPr lang="en-SE" sz="3600" dirty="0">
              <a:solidFill>
                <a:srgbClr val="1C9099"/>
              </a:solidFill>
              <a:latin typeface="Calibri" panose="020F0502020204030204" pitchFamily="34" charset="0"/>
              <a:ea typeface="Calibri" panose="020F0502020204030204" pitchFamily="34" charset="0"/>
              <a:cs typeface="Calibri" panose="020F0502020204030204" pitchFamily="34" charset="0"/>
            </a:endParaRPr>
          </a:p>
        </p:txBody>
      </p:sp>
      <p:pic>
        <p:nvPicPr>
          <p:cNvPr id="22" name="Content Placeholder 21">
            <a:extLst>
              <a:ext uri="{FF2B5EF4-FFF2-40B4-BE49-F238E27FC236}">
                <a16:creationId xmlns:a16="http://schemas.microsoft.com/office/drawing/2014/main" id="{C53321CC-9B40-D115-6FEF-412B1B1B0815}"/>
              </a:ext>
            </a:extLst>
          </p:cNvPr>
          <p:cNvPicPr>
            <a:picLocks noGrp="1" noChangeAspect="1"/>
          </p:cNvPicPr>
          <p:nvPr>
            <p:ph sz="quarter" idx="4"/>
          </p:nvPr>
        </p:nvPicPr>
        <p:blipFill>
          <a:blip r:embed="rId3">
            <a:extLst>
              <a:ext uri="{96DAC541-7B7A-43D3-8B79-37D633B846F1}">
                <asvg:svgBlip xmlns:asvg="http://schemas.microsoft.com/office/drawing/2016/SVG/main" r:embed="rId4"/>
              </a:ext>
            </a:extLst>
          </a:blip>
          <a:stretch>
            <a:fillRect/>
          </a:stretch>
        </p:blipFill>
        <p:spPr>
          <a:xfrm>
            <a:off x="6241940" y="2442362"/>
            <a:ext cx="4806156" cy="3723079"/>
          </a:xfrm>
        </p:spPr>
      </p:pic>
      <p:pic>
        <p:nvPicPr>
          <p:cNvPr id="19" name="Content Placeholder 18">
            <a:extLst>
              <a:ext uri="{FF2B5EF4-FFF2-40B4-BE49-F238E27FC236}">
                <a16:creationId xmlns:a16="http://schemas.microsoft.com/office/drawing/2014/main" id="{577025A6-0F40-861E-67F8-981B11199A28}"/>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a:off x="1015603" y="2505075"/>
            <a:ext cx="4806156" cy="3723079"/>
          </a:xfrm>
        </p:spPr>
      </p:pic>
    </p:spTree>
    <p:extLst>
      <p:ext uri="{BB962C8B-B14F-4D97-AF65-F5344CB8AC3E}">
        <p14:creationId xmlns:p14="http://schemas.microsoft.com/office/powerpoint/2010/main" val="91298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63F7-8467-F8C5-D01B-7AB50FFD4FFB}"/>
              </a:ext>
            </a:extLst>
          </p:cNvPr>
          <p:cNvSpPr>
            <a:spLocks noGrp="1"/>
          </p:cNvSpPr>
          <p:nvPr>
            <p:ph type="title"/>
          </p:nvPr>
        </p:nvSpPr>
        <p:spPr>
          <a:xfrm>
            <a:off x="838200" y="220692"/>
            <a:ext cx="10515600" cy="13255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Protist more often cross the salinity barrier</a:t>
            </a:r>
            <a:endParaRPr lang="en-SE"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comparison of a number of objects&#10;&#10;Description automatically generated with medium confidence">
            <a:extLst>
              <a:ext uri="{FF2B5EF4-FFF2-40B4-BE49-F238E27FC236}">
                <a16:creationId xmlns:a16="http://schemas.microsoft.com/office/drawing/2014/main" id="{0240337E-5382-7332-AF99-2E6FF0205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3911" y="23618033"/>
            <a:ext cx="5928489" cy="3251773"/>
          </a:xfrm>
          <a:prstGeom prst="rect">
            <a:avLst/>
          </a:prstGeom>
        </p:spPr>
      </p:pic>
      <p:sp>
        <p:nvSpPr>
          <p:cNvPr id="12" name="Rectangle 11">
            <a:extLst>
              <a:ext uri="{FF2B5EF4-FFF2-40B4-BE49-F238E27FC236}">
                <a16:creationId xmlns:a16="http://schemas.microsoft.com/office/drawing/2014/main" id="{63BCEFB3-7220-3DC0-2083-20F627DB134E}"/>
              </a:ext>
            </a:extLst>
          </p:cNvPr>
          <p:cNvSpPr/>
          <p:nvPr/>
        </p:nvSpPr>
        <p:spPr>
          <a:xfrm>
            <a:off x="1171197" y="1746339"/>
            <a:ext cx="569039" cy="476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F0919C1-B2E5-EDAC-AFB4-43E4C5D545B3}"/>
              </a:ext>
            </a:extLst>
          </p:cNvPr>
          <p:cNvGrpSpPr/>
          <p:nvPr/>
        </p:nvGrpSpPr>
        <p:grpSpPr>
          <a:xfrm>
            <a:off x="465425" y="1355859"/>
            <a:ext cx="5119277" cy="5579462"/>
            <a:chOff x="-113846" y="666464"/>
            <a:chExt cx="5119277" cy="5579462"/>
          </a:xfrm>
        </p:grpSpPr>
        <p:pic>
          <p:nvPicPr>
            <p:cNvPr id="17" name="Picture 16" descr="A screenshot of a screen shot of a chart&#10;&#10;Description automatically generated">
              <a:extLst>
                <a:ext uri="{FF2B5EF4-FFF2-40B4-BE49-F238E27FC236}">
                  <a16:creationId xmlns:a16="http://schemas.microsoft.com/office/drawing/2014/main" id="{286C48C5-1CAF-8294-214B-2C4A430E2F2A}"/>
                </a:ext>
              </a:extLst>
            </p:cNvPr>
            <p:cNvPicPr>
              <a:picLocks noChangeAspect="1"/>
            </p:cNvPicPr>
            <p:nvPr/>
          </p:nvPicPr>
          <p:blipFill>
            <a:blip r:embed="rId4">
              <a:extLst>
                <a:ext uri="{28A0092B-C50C-407E-A947-70E740481C1C}">
                  <a14:useLocalDpi xmlns:a14="http://schemas.microsoft.com/office/drawing/2010/main" val="0"/>
                </a:ext>
              </a:extLst>
            </a:blip>
            <a:srcRect l="28557" r="28749" b="66349"/>
            <a:stretch/>
          </p:blipFill>
          <p:spPr>
            <a:xfrm>
              <a:off x="0" y="666464"/>
              <a:ext cx="5005431" cy="5579462"/>
            </a:xfrm>
            <a:prstGeom prst="rect">
              <a:avLst/>
            </a:prstGeom>
          </p:spPr>
        </p:pic>
        <p:sp>
          <p:nvSpPr>
            <p:cNvPr id="18" name="Rectangle 17">
              <a:extLst>
                <a:ext uri="{FF2B5EF4-FFF2-40B4-BE49-F238E27FC236}">
                  <a16:creationId xmlns:a16="http://schemas.microsoft.com/office/drawing/2014/main" id="{687B2160-F9AC-4D1C-C75C-34C561FF9105}"/>
                </a:ext>
              </a:extLst>
            </p:cNvPr>
            <p:cNvSpPr/>
            <p:nvPr/>
          </p:nvSpPr>
          <p:spPr>
            <a:xfrm>
              <a:off x="214170" y="870857"/>
              <a:ext cx="268842" cy="333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C20FCFD-C12B-D634-391A-412A4BF3490A}"/>
                </a:ext>
              </a:extLst>
            </p:cNvPr>
            <p:cNvSpPr/>
            <p:nvPr/>
          </p:nvSpPr>
          <p:spPr>
            <a:xfrm>
              <a:off x="-113846" y="5857707"/>
              <a:ext cx="268842" cy="333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6EA10A2E-8EBF-673A-D552-E9653D5FD410}"/>
              </a:ext>
            </a:extLst>
          </p:cNvPr>
          <p:cNvGrpSpPr/>
          <p:nvPr/>
        </p:nvGrpSpPr>
        <p:grpSpPr>
          <a:xfrm>
            <a:off x="6483833" y="1259336"/>
            <a:ext cx="4805148" cy="5271243"/>
            <a:chOff x="5732223" y="1440901"/>
            <a:chExt cx="4805148" cy="5271243"/>
          </a:xfrm>
        </p:grpSpPr>
        <p:pic>
          <p:nvPicPr>
            <p:cNvPr id="11" name="Picture 10" descr="A comparison of a number of objects&#10;&#10;Description automatically generated with medium confidence">
              <a:extLst>
                <a:ext uri="{FF2B5EF4-FFF2-40B4-BE49-F238E27FC236}">
                  <a16:creationId xmlns:a16="http://schemas.microsoft.com/office/drawing/2014/main" id="{DABD7B70-2300-023E-02E4-D80C53E67397}"/>
                </a:ext>
              </a:extLst>
            </p:cNvPr>
            <p:cNvPicPr>
              <a:picLocks noChangeAspect="1"/>
            </p:cNvPicPr>
            <p:nvPr/>
          </p:nvPicPr>
          <p:blipFill>
            <a:blip r:embed="rId3" cstate="print">
              <a:extLst>
                <a:ext uri="{28A0092B-C50C-407E-A947-70E740481C1C}">
                  <a14:useLocalDpi xmlns:a14="http://schemas.microsoft.com/office/drawing/2010/main" val="0"/>
                </a:ext>
              </a:extLst>
            </a:blip>
            <a:srcRect l="50000"/>
            <a:stretch/>
          </p:blipFill>
          <p:spPr>
            <a:xfrm>
              <a:off x="5732223" y="1440901"/>
              <a:ext cx="4805148" cy="5271243"/>
            </a:xfrm>
            <a:prstGeom prst="rect">
              <a:avLst/>
            </a:prstGeom>
          </p:spPr>
        </p:pic>
        <p:sp>
          <p:nvSpPr>
            <p:cNvPr id="13" name="Rectangle 12">
              <a:extLst>
                <a:ext uri="{FF2B5EF4-FFF2-40B4-BE49-F238E27FC236}">
                  <a16:creationId xmlns:a16="http://schemas.microsoft.com/office/drawing/2014/main" id="{E9E465EA-473F-5F82-BF6C-2454D703F233}"/>
                </a:ext>
              </a:extLst>
            </p:cNvPr>
            <p:cNvSpPr/>
            <p:nvPr/>
          </p:nvSpPr>
          <p:spPr>
            <a:xfrm>
              <a:off x="5934590" y="1510195"/>
              <a:ext cx="724570" cy="6067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AFD70C99-8013-4433-FBC3-DF83B5391019}"/>
              </a:ext>
            </a:extLst>
          </p:cNvPr>
          <p:cNvGrpSpPr/>
          <p:nvPr/>
        </p:nvGrpSpPr>
        <p:grpSpPr>
          <a:xfrm>
            <a:off x="903019" y="1259336"/>
            <a:ext cx="5284922" cy="5675985"/>
            <a:chOff x="0" y="1329249"/>
            <a:chExt cx="5284922" cy="5675985"/>
          </a:xfrm>
        </p:grpSpPr>
        <p:sp>
          <p:nvSpPr>
            <p:cNvPr id="3" name="Rectangle 2">
              <a:extLst>
                <a:ext uri="{FF2B5EF4-FFF2-40B4-BE49-F238E27FC236}">
                  <a16:creationId xmlns:a16="http://schemas.microsoft.com/office/drawing/2014/main" id="{1B700BB5-ECFC-B660-A403-3127AB6958CE}"/>
                </a:ext>
              </a:extLst>
            </p:cNvPr>
            <p:cNvSpPr/>
            <p:nvPr/>
          </p:nvSpPr>
          <p:spPr>
            <a:xfrm>
              <a:off x="0" y="1329249"/>
              <a:ext cx="5284922" cy="5675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21" name="Group 20">
              <a:extLst>
                <a:ext uri="{FF2B5EF4-FFF2-40B4-BE49-F238E27FC236}">
                  <a16:creationId xmlns:a16="http://schemas.microsoft.com/office/drawing/2014/main" id="{B29747CC-ECE4-60BB-158E-DBB26DF74110}"/>
                </a:ext>
              </a:extLst>
            </p:cNvPr>
            <p:cNvGrpSpPr/>
            <p:nvPr/>
          </p:nvGrpSpPr>
          <p:grpSpPr>
            <a:xfrm>
              <a:off x="580251" y="1532259"/>
              <a:ext cx="4521987" cy="4960616"/>
              <a:chOff x="580251" y="1532259"/>
              <a:chExt cx="4521987" cy="4960616"/>
            </a:xfrm>
          </p:grpSpPr>
          <p:pic>
            <p:nvPicPr>
              <p:cNvPr id="10" name="Picture 9" descr="A comparison of a number of objects&#10;&#10;Description automatically generated with medium confidence">
                <a:extLst>
                  <a:ext uri="{FF2B5EF4-FFF2-40B4-BE49-F238E27FC236}">
                    <a16:creationId xmlns:a16="http://schemas.microsoft.com/office/drawing/2014/main" id="{C2D5730E-C3FE-CF4F-01C5-89862188CA8D}"/>
                  </a:ext>
                </a:extLst>
              </p:cNvPr>
              <p:cNvPicPr>
                <a:picLocks noChangeAspect="1"/>
              </p:cNvPicPr>
              <p:nvPr/>
            </p:nvPicPr>
            <p:blipFill>
              <a:blip r:embed="rId3" cstate="print">
                <a:extLst>
                  <a:ext uri="{28A0092B-C50C-407E-A947-70E740481C1C}">
                    <a14:useLocalDpi xmlns:a14="http://schemas.microsoft.com/office/drawing/2010/main" val="0"/>
                  </a:ext>
                </a:extLst>
              </a:blip>
              <a:srcRect r="50000"/>
              <a:stretch/>
            </p:blipFill>
            <p:spPr>
              <a:xfrm>
                <a:off x="580251" y="1532259"/>
                <a:ext cx="4521987" cy="4960616"/>
              </a:xfrm>
              <a:prstGeom prst="rect">
                <a:avLst/>
              </a:prstGeom>
            </p:spPr>
          </p:pic>
          <p:sp>
            <p:nvSpPr>
              <p:cNvPr id="20" name="Rectangle 19">
                <a:extLst>
                  <a:ext uri="{FF2B5EF4-FFF2-40B4-BE49-F238E27FC236}">
                    <a16:creationId xmlns:a16="http://schemas.microsoft.com/office/drawing/2014/main" id="{D131C343-364D-DFBC-EB39-B260F7A560B4}"/>
                  </a:ext>
                </a:extLst>
              </p:cNvPr>
              <p:cNvSpPr/>
              <p:nvPr/>
            </p:nvSpPr>
            <p:spPr>
              <a:xfrm>
                <a:off x="830700" y="1671458"/>
                <a:ext cx="569039" cy="476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27018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CCBBA-723B-3156-2E7A-19563ED1F8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4F203BC-9FD4-5477-1D32-C9AFB9D794CA}"/>
              </a:ext>
            </a:extLst>
          </p:cNvPr>
          <p:cNvSpPr>
            <a:spLocks noGrp="1"/>
          </p:cNvSpPr>
          <p:nvPr>
            <p:ph type="title"/>
          </p:nvPr>
        </p:nvSpPr>
        <p:spPr>
          <a:xfrm>
            <a:off x="773958" y="410641"/>
            <a:ext cx="10515600" cy="1325563"/>
          </a:xfrm>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Protists are more diverse in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near-marine salinities</a:t>
            </a:r>
            <a:endParaRPr lang="en-SE"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E2479D4-31F6-977F-81E4-7CC7EE62FC08}"/>
              </a:ext>
            </a:extLst>
          </p:cNvPr>
          <p:cNvSpPr/>
          <p:nvPr/>
        </p:nvSpPr>
        <p:spPr>
          <a:xfrm>
            <a:off x="367688" y="2322286"/>
            <a:ext cx="471492" cy="436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FE84700B-1D02-1108-9BA1-E2CEDB0A86F7}"/>
              </a:ext>
            </a:extLst>
          </p:cNvPr>
          <p:cNvGrpSpPr/>
          <p:nvPr/>
        </p:nvGrpSpPr>
        <p:grpSpPr>
          <a:xfrm>
            <a:off x="5660200" y="2307208"/>
            <a:ext cx="6164112" cy="3741098"/>
            <a:chOff x="5660200" y="2307208"/>
            <a:chExt cx="6164112" cy="3741098"/>
          </a:xfrm>
        </p:grpSpPr>
        <p:pic>
          <p:nvPicPr>
            <p:cNvPr id="6" name="Picture 5" descr="A screenshot of a graph&#10;&#10;Description automatically generated">
              <a:extLst>
                <a:ext uri="{FF2B5EF4-FFF2-40B4-BE49-F238E27FC236}">
                  <a16:creationId xmlns:a16="http://schemas.microsoft.com/office/drawing/2014/main" id="{5A204BDA-4131-A5DA-E1B9-DB06338A2B46}"/>
                </a:ext>
              </a:extLst>
            </p:cNvPr>
            <p:cNvPicPr>
              <a:picLocks noChangeAspect="1"/>
            </p:cNvPicPr>
            <p:nvPr/>
          </p:nvPicPr>
          <p:blipFill>
            <a:blip r:embed="rId3">
              <a:extLst>
                <a:ext uri="{28A0092B-C50C-407E-A947-70E740481C1C}">
                  <a14:useLocalDpi xmlns:a14="http://schemas.microsoft.com/office/drawing/2010/main" val="0"/>
                </a:ext>
              </a:extLst>
            </a:blip>
            <a:srcRect l="50960" b="78415"/>
            <a:stretch/>
          </p:blipFill>
          <p:spPr>
            <a:xfrm>
              <a:off x="5814207" y="2307208"/>
              <a:ext cx="6010105" cy="3741098"/>
            </a:xfrm>
            <a:prstGeom prst="rect">
              <a:avLst/>
            </a:prstGeom>
          </p:spPr>
        </p:pic>
        <p:sp>
          <p:nvSpPr>
            <p:cNvPr id="10" name="Rectangle 9">
              <a:extLst>
                <a:ext uri="{FF2B5EF4-FFF2-40B4-BE49-F238E27FC236}">
                  <a16:creationId xmlns:a16="http://schemas.microsoft.com/office/drawing/2014/main" id="{72A0D3F2-74D6-F854-A171-3624511EF887}"/>
                </a:ext>
              </a:extLst>
            </p:cNvPr>
            <p:cNvSpPr/>
            <p:nvPr/>
          </p:nvSpPr>
          <p:spPr>
            <a:xfrm>
              <a:off x="5660200" y="2437008"/>
              <a:ext cx="471492" cy="436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5B75E36F-7117-B842-04BF-704A797D8456}"/>
              </a:ext>
            </a:extLst>
          </p:cNvPr>
          <p:cNvGrpSpPr/>
          <p:nvPr/>
        </p:nvGrpSpPr>
        <p:grpSpPr>
          <a:xfrm>
            <a:off x="454909" y="1697277"/>
            <a:ext cx="5201442" cy="4584343"/>
            <a:chOff x="458758" y="1863016"/>
            <a:chExt cx="5201442" cy="4584343"/>
          </a:xfrm>
        </p:grpSpPr>
        <p:pic>
          <p:nvPicPr>
            <p:cNvPr id="5" name="Picture 4" descr="A screenshot of a graph&#10;&#10;AI-generated content may be incorrect.">
              <a:extLst>
                <a:ext uri="{FF2B5EF4-FFF2-40B4-BE49-F238E27FC236}">
                  <a16:creationId xmlns:a16="http://schemas.microsoft.com/office/drawing/2014/main" id="{BD360D07-7E90-716C-5C61-D12E6138829C}"/>
                </a:ext>
              </a:extLst>
            </p:cNvPr>
            <p:cNvPicPr>
              <a:picLocks noChangeAspect="1"/>
            </p:cNvPicPr>
            <p:nvPr/>
          </p:nvPicPr>
          <p:blipFill>
            <a:blip r:embed="rId4">
              <a:extLst>
                <a:ext uri="{28A0092B-C50C-407E-A947-70E740481C1C}">
                  <a14:useLocalDpi xmlns:a14="http://schemas.microsoft.com/office/drawing/2010/main" val="0"/>
                </a:ext>
              </a:extLst>
            </a:blip>
            <a:srcRect l="43570" r="-1" b="56417"/>
            <a:stretch/>
          </p:blipFill>
          <p:spPr>
            <a:xfrm>
              <a:off x="458758" y="1863016"/>
              <a:ext cx="5201442" cy="4584343"/>
            </a:xfrm>
            <a:prstGeom prst="rect">
              <a:avLst/>
            </a:prstGeom>
          </p:spPr>
        </p:pic>
        <p:sp>
          <p:nvSpPr>
            <p:cNvPr id="8" name="Rectangle 7">
              <a:extLst>
                <a:ext uri="{FF2B5EF4-FFF2-40B4-BE49-F238E27FC236}">
                  <a16:creationId xmlns:a16="http://schemas.microsoft.com/office/drawing/2014/main" id="{1E515597-D486-7DF9-D3E4-6EF4340460CD}"/>
                </a:ext>
              </a:extLst>
            </p:cNvPr>
            <p:cNvSpPr/>
            <p:nvPr/>
          </p:nvSpPr>
          <p:spPr>
            <a:xfrm>
              <a:off x="524656" y="2655291"/>
              <a:ext cx="249302" cy="436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spTree>
    <p:extLst>
      <p:ext uri="{BB962C8B-B14F-4D97-AF65-F5344CB8AC3E}">
        <p14:creationId xmlns:p14="http://schemas.microsoft.com/office/powerpoint/2010/main" val="387385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193E6C-63EE-DFCC-0847-7DA9C01327D8}"/>
              </a:ext>
            </a:extLst>
          </p:cNvPr>
          <p:cNvSpPr/>
          <p:nvPr/>
        </p:nvSpPr>
        <p:spPr>
          <a:xfrm>
            <a:off x="367688" y="2322286"/>
            <a:ext cx="471492" cy="436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51B146BD-0367-B6BF-4CC1-81973CB60653}"/>
              </a:ext>
            </a:extLst>
          </p:cNvPr>
          <p:cNvGrpSpPr/>
          <p:nvPr/>
        </p:nvGrpSpPr>
        <p:grpSpPr>
          <a:xfrm>
            <a:off x="5303460" y="2092960"/>
            <a:ext cx="6547258" cy="4012378"/>
            <a:chOff x="5429527" y="2069108"/>
            <a:chExt cx="5575253" cy="3416701"/>
          </a:xfrm>
        </p:grpSpPr>
        <p:pic>
          <p:nvPicPr>
            <p:cNvPr id="5" name="Picture 4" descr="A screenshot of a graph&#10;&#10;Description automatically generated">
              <a:extLst>
                <a:ext uri="{FF2B5EF4-FFF2-40B4-BE49-F238E27FC236}">
                  <a16:creationId xmlns:a16="http://schemas.microsoft.com/office/drawing/2014/main" id="{0C9CF28A-D521-B213-0402-532432FA0ADF}"/>
                </a:ext>
              </a:extLst>
            </p:cNvPr>
            <p:cNvPicPr>
              <a:picLocks noChangeAspect="1"/>
            </p:cNvPicPr>
            <p:nvPr/>
          </p:nvPicPr>
          <p:blipFill>
            <a:blip r:embed="rId3">
              <a:extLst>
                <a:ext uri="{28A0092B-C50C-407E-A947-70E740481C1C}">
                  <a14:useLocalDpi xmlns:a14="http://schemas.microsoft.com/office/drawing/2010/main" val="0"/>
                </a:ext>
              </a:extLst>
            </a:blip>
            <a:srcRect r="49558" b="78142"/>
            <a:stretch/>
          </p:blipFill>
          <p:spPr>
            <a:xfrm>
              <a:off x="5429527" y="2069108"/>
              <a:ext cx="5575253" cy="3416701"/>
            </a:xfrm>
            <a:prstGeom prst="rect">
              <a:avLst/>
            </a:prstGeom>
          </p:spPr>
        </p:pic>
        <p:sp>
          <p:nvSpPr>
            <p:cNvPr id="6" name="Rectangle 5">
              <a:extLst>
                <a:ext uri="{FF2B5EF4-FFF2-40B4-BE49-F238E27FC236}">
                  <a16:creationId xmlns:a16="http://schemas.microsoft.com/office/drawing/2014/main" id="{FC7CE95F-B6D6-6ABD-340E-532165CC9625}"/>
                </a:ext>
              </a:extLst>
            </p:cNvPr>
            <p:cNvSpPr/>
            <p:nvPr/>
          </p:nvSpPr>
          <p:spPr>
            <a:xfrm>
              <a:off x="5429527" y="2133600"/>
              <a:ext cx="471492" cy="436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8C8AD9E-943F-F71E-0DCD-3D4548425143}"/>
              </a:ext>
            </a:extLst>
          </p:cNvPr>
          <p:cNvGrpSpPr/>
          <p:nvPr/>
        </p:nvGrpSpPr>
        <p:grpSpPr>
          <a:xfrm>
            <a:off x="603434" y="1301322"/>
            <a:ext cx="4464280" cy="5137002"/>
            <a:chOff x="603434" y="1530648"/>
            <a:chExt cx="4464280" cy="5137002"/>
          </a:xfrm>
        </p:grpSpPr>
        <p:pic>
          <p:nvPicPr>
            <p:cNvPr id="9" name="Picture 8" descr="A screenshot of a graph&#10;&#10;AI-generated content may be incorrect.">
              <a:extLst>
                <a:ext uri="{FF2B5EF4-FFF2-40B4-BE49-F238E27FC236}">
                  <a16:creationId xmlns:a16="http://schemas.microsoft.com/office/drawing/2014/main" id="{30B6D4FA-21A9-DCEE-779C-4DD95D0688E3}"/>
                </a:ext>
              </a:extLst>
            </p:cNvPr>
            <p:cNvPicPr>
              <a:picLocks noChangeAspect="1"/>
            </p:cNvPicPr>
            <p:nvPr/>
          </p:nvPicPr>
          <p:blipFill>
            <a:blip r:embed="rId4">
              <a:extLst>
                <a:ext uri="{28A0092B-C50C-407E-A947-70E740481C1C}">
                  <a14:useLocalDpi xmlns:a14="http://schemas.microsoft.com/office/drawing/2010/main" val="0"/>
                </a:ext>
              </a:extLst>
            </a:blip>
            <a:srcRect r="55903" b="55535"/>
            <a:stretch/>
          </p:blipFill>
          <p:spPr>
            <a:xfrm>
              <a:off x="603434" y="1530648"/>
              <a:ext cx="4464280" cy="5137002"/>
            </a:xfrm>
            <a:prstGeom prst="rect">
              <a:avLst/>
            </a:prstGeom>
          </p:spPr>
        </p:pic>
        <p:sp>
          <p:nvSpPr>
            <p:cNvPr id="12" name="Rectangle 11">
              <a:extLst>
                <a:ext uri="{FF2B5EF4-FFF2-40B4-BE49-F238E27FC236}">
                  <a16:creationId xmlns:a16="http://schemas.microsoft.com/office/drawing/2014/main" id="{C78A5E5D-1861-8D91-3542-BD690DEA8FA4}"/>
                </a:ext>
              </a:extLst>
            </p:cNvPr>
            <p:cNvSpPr/>
            <p:nvPr/>
          </p:nvSpPr>
          <p:spPr>
            <a:xfrm>
              <a:off x="603434" y="2540569"/>
              <a:ext cx="583786" cy="436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7" name="Title 6">
            <a:extLst>
              <a:ext uri="{FF2B5EF4-FFF2-40B4-BE49-F238E27FC236}">
                <a16:creationId xmlns:a16="http://schemas.microsoft.com/office/drawing/2014/main" id="{D9664181-16F8-7392-0976-CAE987F3C293}"/>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Bacterial alpha-diversity </a:t>
            </a:r>
            <a:r>
              <a:rPr lang="pl-PL" dirty="0">
                <a:latin typeface="Calibri" panose="020F0502020204030204" pitchFamily="34" charset="0"/>
                <a:ea typeface="Calibri" panose="020F0502020204030204" pitchFamily="34" charset="0"/>
                <a:cs typeface="Calibri" panose="020F0502020204030204" pitchFamily="34" charset="0"/>
              </a:rPr>
              <a:t>follows primarily seasonal patterns</a:t>
            </a:r>
            <a:r>
              <a:rPr lang="en-US" dirty="0">
                <a:latin typeface="Calibri" panose="020F0502020204030204" pitchFamily="34" charset="0"/>
                <a:ea typeface="Calibri" panose="020F0502020204030204" pitchFamily="34" charset="0"/>
                <a:cs typeface="Calibri" panose="020F0502020204030204" pitchFamily="34" charset="0"/>
              </a:rPr>
              <a:t>…</a:t>
            </a:r>
            <a:endParaRPr lang="en-S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97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25E1-6C08-6D91-3703-48BBC8E234C2}"/>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a:t>
            </a:r>
            <a:r>
              <a:rPr lang="pl-PL" dirty="0">
                <a:latin typeface="Calibri" panose="020F0502020204030204" pitchFamily="34" charset="0"/>
                <a:ea typeface="Calibri" panose="020F0502020204030204" pitchFamily="34" charset="0"/>
                <a:cs typeface="Calibri" panose="020F0502020204030204" pitchFamily="34" charset="0"/>
              </a:rPr>
              <a:t>which </a:t>
            </a:r>
            <a:r>
              <a:rPr lang="en-US" dirty="0">
                <a:latin typeface="Calibri" panose="020F0502020204030204" pitchFamily="34" charset="0"/>
                <a:ea typeface="Calibri" panose="020F0502020204030204" pitchFamily="34" charset="0"/>
                <a:cs typeface="Calibri" panose="020F0502020204030204" pitchFamily="34" charset="0"/>
              </a:rPr>
              <a:t>can be explained by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convective vertical mixing in winter</a:t>
            </a:r>
            <a:endParaRPr lang="en-SE" dirty="0">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D6A1EFB7-36F5-039D-210B-145399723FFC}"/>
              </a:ext>
            </a:extLst>
          </p:cNvPr>
          <p:cNvGrpSpPr/>
          <p:nvPr/>
        </p:nvGrpSpPr>
        <p:grpSpPr>
          <a:xfrm>
            <a:off x="4034187" y="1690688"/>
            <a:ext cx="4123626" cy="5112576"/>
            <a:chOff x="3378950" y="1490435"/>
            <a:chExt cx="4123626" cy="5112576"/>
          </a:xfrm>
        </p:grpSpPr>
        <p:grpSp>
          <p:nvGrpSpPr>
            <p:cNvPr id="11" name="Group 10">
              <a:extLst>
                <a:ext uri="{FF2B5EF4-FFF2-40B4-BE49-F238E27FC236}">
                  <a16:creationId xmlns:a16="http://schemas.microsoft.com/office/drawing/2014/main" id="{74F8878D-0108-09CF-2ECF-7F819F2B2FD2}"/>
                </a:ext>
              </a:extLst>
            </p:cNvPr>
            <p:cNvGrpSpPr/>
            <p:nvPr/>
          </p:nvGrpSpPr>
          <p:grpSpPr>
            <a:xfrm>
              <a:off x="3378950" y="1490435"/>
              <a:ext cx="4064333" cy="4843578"/>
              <a:chOff x="415768" y="1514475"/>
              <a:chExt cx="4064333" cy="4843578"/>
            </a:xfrm>
          </p:grpSpPr>
          <p:pic>
            <p:nvPicPr>
              <p:cNvPr id="7" name="Picture 6" descr="A screenshot of a graph&#10;&#10;Description automatically generated">
                <a:extLst>
                  <a:ext uri="{FF2B5EF4-FFF2-40B4-BE49-F238E27FC236}">
                    <a16:creationId xmlns:a16="http://schemas.microsoft.com/office/drawing/2014/main" id="{C5313900-D3B5-66BF-0D9E-815EA1964FB9}"/>
                  </a:ext>
                </a:extLst>
              </p:cNvPr>
              <p:cNvPicPr>
                <a:picLocks noChangeAspect="1"/>
              </p:cNvPicPr>
              <p:nvPr/>
            </p:nvPicPr>
            <p:blipFill>
              <a:blip r:embed="rId3">
                <a:extLst>
                  <a:ext uri="{28A0092B-C50C-407E-A947-70E740481C1C}">
                    <a14:useLocalDpi xmlns:a14="http://schemas.microsoft.com/office/drawing/2010/main" val="0"/>
                  </a:ext>
                </a:extLst>
              </a:blip>
              <a:srcRect l="68026" b="43831"/>
              <a:stretch/>
            </p:blipFill>
            <p:spPr>
              <a:xfrm>
                <a:off x="442145" y="1514475"/>
                <a:ext cx="4037956" cy="4843578"/>
              </a:xfrm>
              <a:prstGeom prst="rect">
                <a:avLst/>
              </a:prstGeom>
            </p:spPr>
          </p:pic>
          <p:sp>
            <p:nvSpPr>
              <p:cNvPr id="8" name="Rectangle 7">
                <a:extLst>
                  <a:ext uri="{FF2B5EF4-FFF2-40B4-BE49-F238E27FC236}">
                    <a16:creationId xmlns:a16="http://schemas.microsoft.com/office/drawing/2014/main" id="{5D57D39B-3388-E45D-6718-BD00EDBEE81F}"/>
                  </a:ext>
                </a:extLst>
              </p:cNvPr>
              <p:cNvSpPr/>
              <p:nvPr/>
            </p:nvSpPr>
            <p:spPr>
              <a:xfrm>
                <a:off x="442145" y="2200831"/>
                <a:ext cx="544356" cy="6392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3B8A75A-AC7B-48AA-698B-DA65E1E3AABA}"/>
                  </a:ext>
                </a:extLst>
              </p:cNvPr>
              <p:cNvSpPr/>
              <p:nvPr/>
            </p:nvSpPr>
            <p:spPr>
              <a:xfrm>
                <a:off x="415768" y="5618512"/>
                <a:ext cx="544356" cy="6392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latin typeface="Calibri" panose="020F0502020204030204" pitchFamily="34" charset="0"/>
                  <a:ea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403E7AEB-8CCC-C0C2-64CC-BAC2715B1843}"/>
                </a:ext>
              </a:extLst>
            </p:cNvPr>
            <p:cNvSpPr txBox="1"/>
            <p:nvPr/>
          </p:nvSpPr>
          <p:spPr>
            <a:xfrm>
              <a:off x="3684158" y="6233679"/>
              <a:ext cx="3818418" cy="369332"/>
            </a:xfrm>
            <a:prstGeom prst="rect">
              <a:avLst/>
            </a:prstGeom>
            <a:noFill/>
          </p:spPr>
          <p:txBody>
            <a:bodyPr wrap="none" rtlCol="0">
              <a:spAutoFit/>
            </a:bodyPr>
            <a:lstStyle/>
            <a:p>
              <a:r>
                <a:rPr lang="en-US"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Using data from </a:t>
              </a:r>
              <a:r>
                <a:rPr lang="en-US" dirty="0" err="1">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Herlemann</a:t>
              </a:r>
              <a:r>
                <a:rPr lang="en-US"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et al. 2016</a:t>
              </a:r>
              <a:endParaRPr lang="en-SE"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0001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6702-FF2E-5C99-6253-A283EC7C5436}"/>
              </a:ext>
            </a:extLst>
          </p:cNvPr>
          <p:cNvSpPr>
            <a:spLocks noGrp="1"/>
          </p:cNvSpPr>
          <p:nvPr>
            <p:ph type="title"/>
          </p:nvPr>
        </p:nvSpPr>
        <p:spPr>
          <a:xfrm>
            <a:off x="838200" y="27926"/>
            <a:ext cx="10515600" cy="1325563"/>
          </a:xfrm>
        </p:spPr>
        <p:txBody>
          <a:bodyPr>
            <a:norm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Protists but not bacteria</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are more diverse in near-marine salinities</a:t>
            </a:r>
            <a:endParaRPr lang="en-SE" dirty="0"/>
          </a:p>
        </p:txBody>
      </p:sp>
      <p:sp>
        <p:nvSpPr>
          <p:cNvPr id="16" name="Rectangle 15">
            <a:extLst>
              <a:ext uri="{FF2B5EF4-FFF2-40B4-BE49-F238E27FC236}">
                <a16:creationId xmlns:a16="http://schemas.microsoft.com/office/drawing/2014/main" id="{7EA69DE1-0E0F-93E0-62F0-E71883477D5B}"/>
              </a:ext>
            </a:extLst>
          </p:cNvPr>
          <p:cNvSpPr/>
          <p:nvPr/>
        </p:nvSpPr>
        <p:spPr>
          <a:xfrm>
            <a:off x="5878890" y="1700881"/>
            <a:ext cx="434220" cy="4020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latin typeface="Calibri" panose="020F0502020204030204" pitchFamily="34" charset="0"/>
              <a:ea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DB78D484-AB2D-91ED-A6F6-9D65F35A3640}"/>
              </a:ext>
            </a:extLst>
          </p:cNvPr>
          <p:cNvGrpSpPr/>
          <p:nvPr/>
        </p:nvGrpSpPr>
        <p:grpSpPr>
          <a:xfrm>
            <a:off x="4582386" y="1738522"/>
            <a:ext cx="3282463" cy="3629227"/>
            <a:chOff x="6482149" y="1845637"/>
            <a:chExt cx="2674625" cy="2957176"/>
          </a:xfrm>
        </p:grpSpPr>
        <p:pic>
          <p:nvPicPr>
            <p:cNvPr id="29" name="Picture 28" descr="A map of the ocean&#10;&#10;Description automatically generated">
              <a:extLst>
                <a:ext uri="{FF2B5EF4-FFF2-40B4-BE49-F238E27FC236}">
                  <a16:creationId xmlns:a16="http://schemas.microsoft.com/office/drawing/2014/main" id="{7BD5A765-5E72-2029-41E6-CBE93C4A0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149" y="1845637"/>
              <a:ext cx="2674625" cy="2957176"/>
            </a:xfrm>
            <a:prstGeom prst="rect">
              <a:avLst/>
            </a:prstGeom>
          </p:spPr>
        </p:pic>
        <p:pic>
          <p:nvPicPr>
            <p:cNvPr id="4" name="Picture 3" descr="A screenshot of a screen shot of a chart&#10;&#10;Description automatically generated">
              <a:extLst>
                <a:ext uri="{FF2B5EF4-FFF2-40B4-BE49-F238E27FC236}">
                  <a16:creationId xmlns:a16="http://schemas.microsoft.com/office/drawing/2014/main" id="{A514B3C8-9343-A072-A2D6-9AE4BC70C89F}"/>
                </a:ext>
              </a:extLst>
            </p:cNvPr>
            <p:cNvPicPr>
              <a:picLocks noChangeAspect="1"/>
            </p:cNvPicPr>
            <p:nvPr/>
          </p:nvPicPr>
          <p:blipFill>
            <a:blip r:embed="rId3">
              <a:extLst>
                <a:ext uri="{28A0092B-C50C-407E-A947-70E740481C1C}">
                  <a14:useLocalDpi xmlns:a14="http://schemas.microsoft.com/office/drawing/2010/main" val="0"/>
                </a:ext>
              </a:extLst>
            </a:blip>
            <a:srcRect l="34844" t="1429" r="57844" b="85590"/>
            <a:stretch/>
          </p:blipFill>
          <p:spPr>
            <a:xfrm>
              <a:off x="6483832" y="1845637"/>
              <a:ext cx="453745" cy="1139167"/>
            </a:xfrm>
            <a:prstGeom prst="rect">
              <a:avLst/>
            </a:prstGeom>
          </p:spPr>
        </p:pic>
      </p:grpSp>
      <p:sp>
        <p:nvSpPr>
          <p:cNvPr id="31" name="Arrow: Curved Down 30">
            <a:extLst>
              <a:ext uri="{FF2B5EF4-FFF2-40B4-BE49-F238E27FC236}">
                <a16:creationId xmlns:a16="http://schemas.microsoft.com/office/drawing/2014/main" id="{809673BA-9A17-0223-BE34-33D5ED9206D1}"/>
              </a:ext>
            </a:extLst>
          </p:cNvPr>
          <p:cNvSpPr/>
          <p:nvPr/>
        </p:nvSpPr>
        <p:spPr>
          <a:xfrm flipV="1">
            <a:off x="5250649" y="4451040"/>
            <a:ext cx="972969" cy="454025"/>
          </a:xfrm>
          <a:prstGeom prst="curvedDownArrow">
            <a:avLst>
              <a:gd name="adj1" fmla="val 26925"/>
              <a:gd name="adj2" fmla="val 88064"/>
              <a:gd name="adj3" fmla="val 25000"/>
            </a:avLst>
          </a:prstGeom>
          <a:solidFill>
            <a:srgbClr val="1C9099"/>
          </a:solidFill>
          <a:ln>
            <a:solidFill>
              <a:schemeClr val="accent3">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SE"/>
          </a:p>
        </p:txBody>
      </p:sp>
      <p:sp>
        <p:nvSpPr>
          <p:cNvPr id="14" name="Arrow: Curved Down 13">
            <a:extLst>
              <a:ext uri="{FF2B5EF4-FFF2-40B4-BE49-F238E27FC236}">
                <a16:creationId xmlns:a16="http://schemas.microsoft.com/office/drawing/2014/main" id="{858C5CCB-6E82-119C-5F84-DA41E8AF652E}"/>
              </a:ext>
            </a:extLst>
          </p:cNvPr>
          <p:cNvSpPr/>
          <p:nvPr/>
        </p:nvSpPr>
        <p:spPr>
          <a:xfrm>
            <a:off x="4582386" y="3490259"/>
            <a:ext cx="921535" cy="813633"/>
          </a:xfrm>
          <a:prstGeom prst="curvedDownArrow">
            <a:avLst>
              <a:gd name="adj1" fmla="val 36172"/>
              <a:gd name="adj2" fmla="val 92973"/>
              <a:gd name="adj3" fmla="val 25000"/>
            </a:avLst>
          </a:prstGeom>
          <a:solidFill>
            <a:srgbClr val="1C9099"/>
          </a:solidFill>
          <a:ln>
            <a:solidFill>
              <a:schemeClr val="accent3">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SE"/>
          </a:p>
        </p:txBody>
      </p:sp>
      <p:sp>
        <p:nvSpPr>
          <p:cNvPr id="33" name="Arrow: Curved Down 32">
            <a:extLst>
              <a:ext uri="{FF2B5EF4-FFF2-40B4-BE49-F238E27FC236}">
                <a16:creationId xmlns:a16="http://schemas.microsoft.com/office/drawing/2014/main" id="{8469B3C6-34B9-2134-1F30-42F0591E08A4}"/>
              </a:ext>
            </a:extLst>
          </p:cNvPr>
          <p:cNvSpPr/>
          <p:nvPr/>
        </p:nvSpPr>
        <p:spPr>
          <a:xfrm rot="14913030" flipV="1">
            <a:off x="6506569" y="2190056"/>
            <a:ext cx="972969" cy="454025"/>
          </a:xfrm>
          <a:prstGeom prst="curvedDownArrow">
            <a:avLst>
              <a:gd name="adj1" fmla="val 14058"/>
              <a:gd name="adj2" fmla="val 88064"/>
              <a:gd name="adj3" fmla="val 25000"/>
            </a:avLst>
          </a:prstGeom>
          <a:solidFill>
            <a:srgbClr val="1C9099"/>
          </a:solidFill>
          <a:ln>
            <a:solidFill>
              <a:schemeClr val="accent3">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SE"/>
          </a:p>
        </p:txBody>
      </p:sp>
      <p:sp>
        <p:nvSpPr>
          <p:cNvPr id="6" name="Arrow: Right 5">
            <a:extLst>
              <a:ext uri="{FF2B5EF4-FFF2-40B4-BE49-F238E27FC236}">
                <a16:creationId xmlns:a16="http://schemas.microsoft.com/office/drawing/2014/main" id="{92A8A0D4-E5C4-DC57-F3C5-0295E2CDAFA9}"/>
              </a:ext>
            </a:extLst>
          </p:cNvPr>
          <p:cNvSpPr/>
          <p:nvPr/>
        </p:nvSpPr>
        <p:spPr>
          <a:xfrm>
            <a:off x="3946491" y="4198914"/>
            <a:ext cx="1304157" cy="474105"/>
          </a:xfrm>
          <a:prstGeom prst="rightArrow">
            <a:avLst/>
          </a:prstGeom>
          <a:solidFill>
            <a:srgbClr val="7A0177"/>
          </a:solidFill>
          <a:ln>
            <a:solidFill>
              <a:srgbClr val="BC3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7" name="Arrow: Right 6">
            <a:extLst>
              <a:ext uri="{FF2B5EF4-FFF2-40B4-BE49-F238E27FC236}">
                <a16:creationId xmlns:a16="http://schemas.microsoft.com/office/drawing/2014/main" id="{0CB8B5E6-5D4F-1B4E-F501-E8AFE06797FE}"/>
              </a:ext>
            </a:extLst>
          </p:cNvPr>
          <p:cNvSpPr/>
          <p:nvPr/>
        </p:nvSpPr>
        <p:spPr>
          <a:xfrm rot="11776844">
            <a:off x="6351008" y="3887676"/>
            <a:ext cx="1780042" cy="473520"/>
          </a:xfrm>
          <a:prstGeom prst="rightArrow">
            <a:avLst/>
          </a:prstGeom>
          <a:solidFill>
            <a:srgbClr val="7A0177"/>
          </a:solidFill>
          <a:ln>
            <a:solidFill>
              <a:srgbClr val="BC3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8" name="Arrow: Right 7">
            <a:extLst>
              <a:ext uri="{FF2B5EF4-FFF2-40B4-BE49-F238E27FC236}">
                <a16:creationId xmlns:a16="http://schemas.microsoft.com/office/drawing/2014/main" id="{FA7C3D61-FFA1-25DC-D840-E461DDAF3FF3}"/>
              </a:ext>
            </a:extLst>
          </p:cNvPr>
          <p:cNvSpPr/>
          <p:nvPr/>
        </p:nvSpPr>
        <p:spPr>
          <a:xfrm rot="5400000">
            <a:off x="6354900" y="1353261"/>
            <a:ext cx="868237" cy="473520"/>
          </a:xfrm>
          <a:prstGeom prst="rightArrow">
            <a:avLst/>
          </a:prstGeom>
          <a:solidFill>
            <a:srgbClr val="7A0177"/>
          </a:solidFill>
          <a:ln>
            <a:solidFill>
              <a:srgbClr val="BC3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Title 1">
            <a:extLst>
              <a:ext uri="{FF2B5EF4-FFF2-40B4-BE49-F238E27FC236}">
                <a16:creationId xmlns:a16="http://schemas.microsoft.com/office/drawing/2014/main" id="{2D096250-AF6C-804F-5A9B-AA7AC8DE7FCE}"/>
              </a:ext>
            </a:extLst>
          </p:cNvPr>
          <p:cNvSpPr txBox="1">
            <a:spLocks/>
          </p:cNvSpPr>
          <p:nvPr/>
        </p:nvSpPr>
        <p:spPr>
          <a:xfrm>
            <a:off x="729527" y="55162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alibri" panose="020F0502020204030204" pitchFamily="34" charset="0"/>
                <a:ea typeface="Calibri" panose="020F0502020204030204" pitchFamily="34" charset="0"/>
                <a:cs typeface="Calibri" panose="020F0502020204030204" pitchFamily="34" charset="0"/>
              </a:rPr>
              <a:t>Salinity effects on community composition are larger for bacteria than for protists</a:t>
            </a:r>
            <a:endParaRPr lang="en-SE" dirty="0"/>
          </a:p>
        </p:txBody>
      </p:sp>
    </p:spTree>
    <p:extLst>
      <p:ext uri="{BB962C8B-B14F-4D97-AF65-F5344CB8AC3E}">
        <p14:creationId xmlns:p14="http://schemas.microsoft.com/office/powerpoint/2010/main" val="16363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animBg="1"/>
      <p:bldP spid="33"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1430</TotalTime>
  <Words>1013</Words>
  <Application>Microsoft Office PowerPoint</Application>
  <PresentationFormat>Widescreen</PresentationFormat>
  <Paragraphs>39</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Times New Roman</vt:lpstr>
      <vt:lpstr>Office Theme</vt:lpstr>
      <vt:lpstr>Salinity has a stronger effect on bacterial than protist beta but not alpha diversity in the DNA-monitored Baltic Sea</vt:lpstr>
      <vt:lpstr>Salinity as the major environmental factor determining the distribution of free-living bacteria</vt:lpstr>
      <vt:lpstr>PowerPoint Presentation</vt:lpstr>
      <vt:lpstr>Salinity has a dominant impact on bacterial but not protist community composition</vt:lpstr>
      <vt:lpstr>Protist more often cross the salinity barrier</vt:lpstr>
      <vt:lpstr>Protists are more diverse in  near-marine salinities</vt:lpstr>
      <vt:lpstr>Bacterial alpha-diversity follows primarily seasonal patterns…</vt:lpstr>
      <vt:lpstr>…which can be explained by  convective vertical mixing in winter</vt:lpstr>
      <vt:lpstr>Protists but not bacteria are more diverse in near-marine salinities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Krzysztof Jurdzinski</dc:creator>
  <cp:lastModifiedBy>Krzysztof Jurdzinski</cp:lastModifiedBy>
  <cp:revision>67</cp:revision>
  <dcterms:created xsi:type="dcterms:W3CDTF">2025-04-01T07:28:12Z</dcterms:created>
  <dcterms:modified xsi:type="dcterms:W3CDTF">2025-09-18T13:27:32Z</dcterms:modified>
</cp:coreProperties>
</file>