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57" r:id="rId3"/>
    <p:sldId id="260" r:id="rId4"/>
    <p:sldId id="299" r:id="rId5"/>
    <p:sldId id="261" r:id="rId6"/>
    <p:sldId id="301" r:id="rId7"/>
    <p:sldId id="302" r:id="rId8"/>
    <p:sldId id="303" r:id="rId9"/>
    <p:sldId id="304" r:id="rId10"/>
    <p:sldId id="305" r:id="rId11"/>
    <p:sldId id="259" r:id="rId12"/>
    <p:sldId id="306" r:id="rId13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01392-8E2A-4C0B-A623-D6E2DD32DA09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D9DE2-6CC8-45C9-9526-D4618BF8D1D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145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16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88083-553C-AFF1-5626-EDFB45784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4F2B3-4BC6-20B0-CE39-4E947060E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70D1C-45A2-F94A-50A8-D976BAE47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8D533-C6A2-28C5-12EC-3D694D08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4F2B4-A2DB-2787-CB01-E03C8184C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44971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C6BA-BAB5-3002-DE5C-87F4FF91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C0D1B-D423-018E-768C-BF178432B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DEC9B-0CA5-9644-1B31-688C88F78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8933D-A781-76EA-61F5-47319769E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3A7A-6D9F-3F00-1738-5EE1F127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4152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959A0-0978-2542-C02B-3DE3B5BB3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7CED0-A292-5A57-50CB-F05776A2C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54BA0-32F4-4860-7697-1A0E97AEA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94703-099A-004B-86FE-3E3BEE1F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D37ED-3373-F94A-8566-26FCBA3D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0502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B07C-AB2B-613A-9201-10D3099E5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0B53E-E4A9-0014-ED7E-7143D1350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A7013-9E15-CDF1-9012-7EB7C890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D37B5-2ECE-60CD-FE18-F1D49F52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D0DF4-3F04-FD23-021E-D83D68BE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0791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27BCB-F2EC-C978-CAF3-7D24A6D4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8BD30-0909-36A8-4E9B-0C8733164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9C68D-E2CE-704F-D0E0-45FECE4A4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E4709-9655-5DBC-3419-3FF57442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FA6A9-5C3D-3B51-8C1E-BA6E0C80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1755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B649C-8E20-00D8-90C6-A3277920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2D8B4-E05F-2EAA-7335-06061657D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EA76F-9833-7318-F6B2-A733C9FEA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46EAE-9674-784D-6655-236EA68EE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EF19C-595F-319F-F91C-87F22F5F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F05A1-9C16-26A4-6147-AB1720B8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9206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C7BAF-C611-271E-D424-3D441793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807B0-CEE1-05C7-55D2-90E796DF7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1D95C-9A17-DADD-AA65-553491064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A0E0A-96E8-4199-AC58-55F94C4874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43C9D-8633-E84C-28DA-EE87E31B3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D74FB-93BA-793D-ED3D-49AF3C228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CEE6C-36D1-45B6-15FB-2CF84C3E5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0AA7B7-A189-52A0-2D80-42B146DE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0920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82382-D5BE-BE11-987C-E065B1A7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102F9-EC9E-B7E1-FE24-0F0ABD35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A7369-22F1-6683-2A1C-A53E5893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01D02-D823-9226-167C-7155A2CB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9442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9B06C8-E996-73C2-6769-88F6D388E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E1F15-D747-1470-4840-80C1168C9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FD60-F9C9-6F1F-397D-48140420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7522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DAFB3-0DA2-62B0-2752-A28E2F56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0E7CF-218A-7018-3AEC-9376BBDF4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D2549-F784-9D40-820D-411D91BF3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20F06-E613-D687-EBFD-E755BFDB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1FDC5-73EE-7E82-8E83-28790FC2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A4CAD-5C5A-7BF2-F71A-C063FA8D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8289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0BD2-8790-5022-9594-50A66D4CF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E71326-F3AE-8345-D62F-84CD168285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2C9B3-A59F-41A7-48AC-5BB9875AC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EDF6C-E10B-CD6E-5533-E3B356C4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C42FA-23B1-7BD8-171E-68659423C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03C9D-9A9E-23EE-2FF8-36FC9B19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6380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F0C0CC-C6C5-2447-7C05-BD32BF1FC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F0068-2B4B-220E-B157-35A9F9E27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68CD8-D258-298B-B419-461A4D5B8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06ECF-13D9-4626-BF09-9E86F52187BC}" type="datetimeFigureOut">
              <a:rPr lang="en-SE" smtClean="0"/>
              <a:t>2023-10-24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E9354-EBF2-4703-47AB-D1A1E46A5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96B44-EECE-DE8D-1D30-0998AE94E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80EEA-A720-4A28-81EA-A0D4A201CFAA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9834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12" Type="http://schemas.openxmlformats.org/officeDocument/2006/relationships/image" Target="../media/image41.png"/><Relationship Id="rId2" Type="http://schemas.openxmlformats.org/officeDocument/2006/relationships/image" Target="../media/image34.jpg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6.svg"/><Relationship Id="rId5" Type="http://schemas.openxmlformats.org/officeDocument/2006/relationships/image" Target="../media/image33.tiff"/><Relationship Id="rId1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13.jpeg"/><Relationship Id="rId9" Type="http://schemas.openxmlformats.org/officeDocument/2006/relationships/image" Target="../media/image40.jpg"/><Relationship Id="rId1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5DA841-1360-BD4E-B287-7381E9FBD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-393683"/>
            <a:ext cx="10982325" cy="2387600"/>
          </a:xfrm>
        </p:spPr>
        <p:txBody>
          <a:bodyPr>
            <a:normAutofit/>
          </a:bodyPr>
          <a:lstStyle/>
          <a:p>
            <a:r>
              <a:rPr lang="sv-SE" b="1" dirty="0" err="1"/>
              <a:t>Environmental</a:t>
            </a:r>
            <a:r>
              <a:rPr lang="sv-SE" b="1" dirty="0"/>
              <a:t> </a:t>
            </a:r>
            <a:r>
              <a:rPr lang="sv-SE" b="1" dirty="0" err="1"/>
              <a:t>genomics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DED539D-9518-6CF0-D194-99AC128D3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85991"/>
            <a:ext cx="9144000" cy="1655763"/>
          </a:xfrm>
        </p:spPr>
        <p:txBody>
          <a:bodyPr>
            <a:normAutofit/>
          </a:bodyPr>
          <a:lstStyle/>
          <a:p>
            <a:r>
              <a:rPr lang="en-US" sz="3600" dirty="0"/>
              <a:t>for broadscale studies on </a:t>
            </a:r>
          </a:p>
          <a:p>
            <a:r>
              <a:rPr lang="en-US" sz="3600" dirty="0"/>
              <a:t>aquatic microbial diversity and evolution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7FC3D37B-9667-FD3B-A443-3ACF94113552}"/>
              </a:ext>
            </a:extLst>
          </p:cNvPr>
          <p:cNvSpPr txBox="1">
            <a:spLocks/>
          </p:cNvSpPr>
          <p:nvPr/>
        </p:nvSpPr>
        <p:spPr>
          <a:xfrm>
            <a:off x="3788831" y="3651424"/>
            <a:ext cx="4419600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Krzysztof T. </a:t>
            </a:r>
            <a:r>
              <a:rPr lang="en-GB" b="1"/>
              <a:t>Jurdzinski</a:t>
            </a:r>
            <a:endParaRPr lang="en-GB" b="1" dirty="0"/>
          </a:p>
          <a:p>
            <a:r>
              <a:rPr lang="en-GB" sz="1400" dirty="0"/>
              <a:t>under supervision of</a:t>
            </a:r>
          </a:p>
          <a:p>
            <a:r>
              <a:rPr lang="en-GB" sz="1800" b="1" dirty="0"/>
              <a:t>Anders F. Andersson</a:t>
            </a:r>
          </a:p>
          <a:p>
            <a:endParaRPr lang="en-GB" dirty="0"/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1F600E08-F834-C0B8-5A2B-1961CEB2E266}"/>
              </a:ext>
            </a:extLst>
          </p:cNvPr>
          <p:cNvSpPr txBox="1">
            <a:spLocks/>
          </p:cNvSpPr>
          <p:nvPr/>
        </p:nvSpPr>
        <p:spPr>
          <a:xfrm>
            <a:off x="3136370" y="4878419"/>
            <a:ext cx="5724525" cy="287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/>
              <a:t>Department</a:t>
            </a:r>
            <a:r>
              <a:rPr lang="pl-PL" dirty="0"/>
              <a:t> of </a:t>
            </a:r>
            <a:r>
              <a:rPr lang="pl-PL" dirty="0" err="1"/>
              <a:t>Gene</a:t>
            </a:r>
            <a:r>
              <a:rPr lang="pl-PL" dirty="0"/>
              <a:t> </a:t>
            </a:r>
            <a:r>
              <a:rPr lang="en-GB" dirty="0"/>
              <a:t>Technology</a:t>
            </a:r>
            <a:r>
              <a:rPr lang="pl-PL" dirty="0"/>
              <a:t>, KTH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A4EF2-6BB3-C34A-56C8-8BC57DD9238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19" y="5244630"/>
            <a:ext cx="1623425" cy="161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Bildobjekt 3">
            <a:extLst>
              <a:ext uri="{FF2B5EF4-FFF2-40B4-BE49-F238E27FC236}">
                <a16:creationId xmlns:a16="http://schemas.microsoft.com/office/drawing/2014/main" id="{7ABCDAE1-AF13-8C2F-A2A1-163674B34E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532" y="116341"/>
            <a:ext cx="2910560" cy="67062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AE861D0-0E5F-4BEE-54DA-6FEDDE198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72" y="5581274"/>
            <a:ext cx="2125144" cy="98021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A0375F3-5453-BACA-CD91-550ADC18A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43511" y="5316044"/>
            <a:ext cx="1248977" cy="1248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44A349-CAB9-144D-B56D-2A1E554B55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0" y="352837"/>
            <a:ext cx="2230386" cy="7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5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B0691-0277-54F6-65E9-782ED662F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AMIME: Artificial intelligence-assisted plankton monitoring with Imaging flow cytometry and metabarcoding (side involvement)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71E3-4660-F405-938E-00F03681E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777"/>
            <a:ext cx="5181600" cy="39811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AI plankton classification from image flow </a:t>
            </a:r>
            <a:r>
              <a:rPr lang="en-US" dirty="0" err="1"/>
              <a:t>cytobot</a:t>
            </a:r>
            <a:r>
              <a:rPr lang="en-US" dirty="0"/>
              <a:t> (IFCB) photos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Connected DNA metabarcoding data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Very frequent sampling (every hour) </a:t>
            </a:r>
            <a:endParaRPr lang="en-S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3F6865-2F1C-2B26-A910-F836CC79800B}"/>
              </a:ext>
            </a:extLst>
          </p:cNvPr>
          <p:cNvGrpSpPr/>
          <p:nvPr/>
        </p:nvGrpSpPr>
        <p:grpSpPr>
          <a:xfrm>
            <a:off x="205872" y="418105"/>
            <a:ext cx="841329" cy="1340052"/>
            <a:chOff x="4541120" y="5245962"/>
            <a:chExt cx="841329" cy="13400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BBBF63-805E-47C3-8F51-236D323483E1}"/>
                </a:ext>
              </a:extLst>
            </p:cNvPr>
            <p:cNvSpPr txBox="1"/>
            <p:nvPr/>
          </p:nvSpPr>
          <p:spPr>
            <a:xfrm>
              <a:off x="4628519" y="6216682"/>
              <a:ext cx="666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Karin</a:t>
              </a:r>
              <a:endParaRPr lang="en-SE" dirty="0"/>
            </a:p>
          </p:txBody>
        </p:sp>
        <p:pic>
          <p:nvPicPr>
            <p:cNvPr id="7" name="Picture 6" descr="A person and person standing on a boat&#10;&#10;Description automatically generated">
              <a:extLst>
                <a:ext uri="{FF2B5EF4-FFF2-40B4-BE49-F238E27FC236}">
                  <a16:creationId xmlns:a16="http://schemas.microsoft.com/office/drawing/2014/main" id="{25055DF1-DC39-FFB0-6B66-EE4BB72F2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5" t="51362" r="52985" b="5994"/>
            <a:stretch/>
          </p:blipFill>
          <p:spPr>
            <a:xfrm>
              <a:off x="4541120" y="5245962"/>
              <a:ext cx="841329" cy="970720"/>
            </a:xfrm>
            <a:prstGeom prst="rect">
              <a:avLst/>
            </a:prstGeom>
          </p:spPr>
        </p:pic>
      </p:grpSp>
      <p:pic>
        <p:nvPicPr>
          <p:cNvPr id="13" name="Picture 12" descr="A collage of different types of microscopic organisms&#10;&#10;Description automatically generated">
            <a:extLst>
              <a:ext uri="{FF2B5EF4-FFF2-40B4-BE49-F238E27FC236}">
                <a16:creationId xmlns:a16="http://schemas.microsoft.com/office/drawing/2014/main" id="{302BEB3A-8EF6-BBF4-0E15-2473054E9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64" y="2195778"/>
            <a:ext cx="2041137" cy="2721516"/>
          </a:xfrm>
          <a:prstGeom prst="rect">
            <a:avLst/>
          </a:prstGeom>
        </p:spPr>
      </p:pic>
      <p:pic>
        <p:nvPicPr>
          <p:cNvPr id="15" name="Picture 14" descr="A diagram of a diagram of a variety of cubes&#10;&#10;Description automatically generated">
            <a:extLst>
              <a:ext uri="{FF2B5EF4-FFF2-40B4-BE49-F238E27FC236}">
                <a16:creationId xmlns:a16="http://schemas.microsoft.com/office/drawing/2014/main" id="{44C4D713-C1FA-8A33-A4F9-82CBDDC95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38" y="5227543"/>
            <a:ext cx="4710982" cy="1817224"/>
          </a:xfrm>
          <a:prstGeom prst="rect">
            <a:avLst/>
          </a:prstGeom>
        </p:spPr>
      </p:pic>
      <p:pic>
        <p:nvPicPr>
          <p:cNvPr id="9" name="Content Placeholder 8" descr="A room with several machines and pipes&#10;&#10;Description automatically generated with medium confidence">
            <a:extLst>
              <a:ext uri="{FF2B5EF4-FFF2-40B4-BE49-F238E27FC236}">
                <a16:creationId xmlns:a16="http://schemas.microsoft.com/office/drawing/2014/main" id="{A67AF137-7C2E-CD70-3C1F-546BBF2DE3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86" y="3332963"/>
            <a:ext cx="2832179" cy="1976369"/>
          </a:xfrm>
        </p:spPr>
      </p:pic>
      <p:pic>
        <p:nvPicPr>
          <p:cNvPr id="8" name="Picture 7" descr="A boat on the water&#10;&#10;Description automatically generated">
            <a:extLst>
              <a:ext uri="{FF2B5EF4-FFF2-40B4-BE49-F238E27FC236}">
                <a16:creationId xmlns:a16="http://schemas.microsoft.com/office/drawing/2014/main" id="{3C5664D1-1E4D-C0C7-1503-1EB406844A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8" r="41955"/>
          <a:stretch/>
        </p:blipFill>
        <p:spPr>
          <a:xfrm>
            <a:off x="1678726" y="1872485"/>
            <a:ext cx="1823317" cy="17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1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9872-024F-EB85-9537-99714FC22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4619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7B49F-7427-75FA-0DDD-74FF86924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779" y="1446710"/>
            <a:ext cx="5181600" cy="4903951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3000" dirty="0"/>
              <a:t>	  Anders Andersson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3000" dirty="0"/>
              <a:t>Luis Fernando Delgado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3000" dirty="0"/>
              <a:t>	  Emma Bell</a:t>
            </a:r>
          </a:p>
          <a:p>
            <a:pPr marL="0" indent="0">
              <a:lnSpc>
                <a:spcPct val="160000"/>
              </a:lnSpc>
              <a:spcBef>
                <a:spcPts val="4000"/>
              </a:spcBef>
              <a:buNone/>
            </a:pPr>
            <a:r>
              <a:rPr lang="en-US" sz="3000" dirty="0"/>
              <a:t>Karin </a:t>
            </a:r>
            <a:r>
              <a:rPr lang="en-US" sz="3000" dirty="0" err="1"/>
              <a:t>Garefelt</a:t>
            </a:r>
            <a:endParaRPr lang="en-US" sz="3000" dirty="0"/>
          </a:p>
          <a:p>
            <a:pPr marL="0" indent="0" algn="r">
              <a:lnSpc>
                <a:spcPct val="160000"/>
              </a:lnSpc>
              <a:spcBef>
                <a:spcPts val="4000"/>
              </a:spcBef>
              <a:buNone/>
            </a:pPr>
            <a:r>
              <a:rPr lang="en-US" sz="3000" dirty="0" err="1"/>
              <a:t>Meike</a:t>
            </a:r>
            <a:r>
              <a:rPr lang="en-US" sz="3000" dirty="0"/>
              <a:t> </a:t>
            </a:r>
            <a:r>
              <a:rPr lang="en-US" sz="3000" dirty="0" err="1"/>
              <a:t>Latz</a:t>
            </a:r>
            <a:endParaRPr lang="en-US" sz="3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DA3974-BE68-CE7E-3249-70D2191C5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2114" y="1340716"/>
            <a:ext cx="6215743" cy="485774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i="1" dirty="0"/>
              <a:t>                Statistical Biotechnology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/>
              <a:t>		      	        Lukas </a:t>
            </a:r>
            <a:r>
              <a:rPr lang="en-US" dirty="0" err="1"/>
              <a:t>Käll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b="1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err="1"/>
              <a:t>Maliheh</a:t>
            </a:r>
            <a:r>
              <a:rPr lang="en-US" dirty="0"/>
              <a:t> </a:t>
            </a:r>
            <a:r>
              <a:rPr lang="en-US" dirty="0" err="1"/>
              <a:t>Mehrshad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i="1" dirty="0"/>
              <a:t>Stefan </a:t>
            </a:r>
            <a:r>
              <a:rPr lang="en-US" i="1" dirty="0" err="1"/>
              <a:t>Bertilsson</a:t>
            </a:r>
            <a:endParaRPr lang="en-US" i="1" dirty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i="1" dirty="0"/>
              <a:t>Bengt Karlsson, Anders </a:t>
            </a:r>
            <a:r>
              <a:rPr lang="en-US" i="1" dirty="0" err="1"/>
              <a:t>Torstensson</a:t>
            </a:r>
            <a:r>
              <a:rPr lang="en-US" i="1" dirty="0"/>
              <a:t> et al.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None/>
            </a:pPr>
            <a:r>
              <a:rPr lang="en-US" i="1" dirty="0" err="1"/>
              <a:t>Agneta</a:t>
            </a:r>
            <a:r>
              <a:rPr lang="en-US" i="1" dirty="0"/>
              <a:t> Andersson, Sonia Brugel et al.</a:t>
            </a:r>
            <a:endParaRPr lang="en-SE" i="1" dirty="0"/>
          </a:p>
        </p:txBody>
      </p:sp>
      <p:pic>
        <p:nvPicPr>
          <p:cNvPr id="13" name="Picture 12" descr="A person and person standing on a boat&#10;&#10;Description automatically generated">
            <a:extLst>
              <a:ext uri="{FF2B5EF4-FFF2-40B4-BE49-F238E27FC236}">
                <a16:creationId xmlns:a16="http://schemas.microsoft.com/office/drawing/2014/main" id="{01DA6EEA-4A56-3C2D-70C4-4ADCA05AB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5" t="51362" r="52985" b="5994"/>
          <a:stretch/>
        </p:blipFill>
        <p:spPr>
          <a:xfrm>
            <a:off x="2522721" y="4168242"/>
            <a:ext cx="1085135" cy="1252022"/>
          </a:xfrm>
          <a:prstGeom prst="rect">
            <a:avLst/>
          </a:prstGeom>
        </p:spPr>
      </p:pic>
      <p:pic>
        <p:nvPicPr>
          <p:cNvPr id="19" name="Picture 18" descr="A person in a plaid shirt&#10;&#10;Description automatically generated">
            <a:extLst>
              <a:ext uri="{FF2B5EF4-FFF2-40B4-BE49-F238E27FC236}">
                <a16:creationId xmlns:a16="http://schemas.microsoft.com/office/drawing/2014/main" id="{44DC9F97-149B-F902-A47E-0C72EEDE4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9" y="949424"/>
            <a:ext cx="1037770" cy="1482528"/>
          </a:xfrm>
          <a:prstGeom prst="rect">
            <a:avLst/>
          </a:prstGeom>
        </p:spPr>
      </p:pic>
      <p:pic>
        <p:nvPicPr>
          <p:cNvPr id="20" name="Content Placeholder 23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4D2C7EFF-7069-0641-CB2D-5343E115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2" y="3169361"/>
            <a:ext cx="1085135" cy="1085135"/>
          </a:xfrm>
          <a:prstGeom prst="rect">
            <a:avLst/>
          </a:prstGeom>
        </p:spPr>
      </p:pic>
      <p:pic>
        <p:nvPicPr>
          <p:cNvPr id="23" name="Bildobjekt 2">
            <a:extLst>
              <a:ext uri="{FF2B5EF4-FFF2-40B4-BE49-F238E27FC236}">
                <a16:creationId xmlns:a16="http://schemas.microsoft.com/office/drawing/2014/main" id="{44A273A3-3114-F906-F066-BA1AD92502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3855" y="5670558"/>
            <a:ext cx="954245" cy="10128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40267F-7A3E-5FD6-278C-803B28AB6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80" y="747221"/>
            <a:ext cx="2230386" cy="733978"/>
          </a:xfrm>
          <a:prstGeom prst="rect">
            <a:avLst/>
          </a:prstGeom>
        </p:spPr>
      </p:pic>
      <p:pic>
        <p:nvPicPr>
          <p:cNvPr id="28" name="Bildobjekt 3">
            <a:extLst>
              <a:ext uri="{FF2B5EF4-FFF2-40B4-BE49-F238E27FC236}">
                <a16:creationId xmlns:a16="http://schemas.microsoft.com/office/drawing/2014/main" id="{97534514-A103-08EB-4946-1CB58D29A9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630" y="670093"/>
            <a:ext cx="2910560" cy="670623"/>
          </a:xfrm>
          <a:prstGeom prst="rect">
            <a:avLst/>
          </a:prstGeom>
        </p:spPr>
      </p:pic>
      <p:pic>
        <p:nvPicPr>
          <p:cNvPr id="30" name="Picture 2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8A17ABEA-E076-8E39-10A6-298A7FA85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797" y="1334268"/>
            <a:ext cx="809194" cy="1213791"/>
          </a:xfrm>
          <a:prstGeom prst="rect">
            <a:avLst/>
          </a:prstGeom>
        </p:spPr>
      </p:pic>
      <p:pic>
        <p:nvPicPr>
          <p:cNvPr id="32" name="Picture 31" descr="A person wearing a black hood&#10;&#10;Description automatically generated">
            <a:extLst>
              <a:ext uri="{FF2B5EF4-FFF2-40B4-BE49-F238E27FC236}">
                <a16:creationId xmlns:a16="http://schemas.microsoft.com/office/drawing/2014/main" id="{1ECF44CC-4C25-7FA9-A70C-09E137EA1F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463" y="1853405"/>
            <a:ext cx="968766" cy="968766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DE15DCE-0CE4-656D-ECFD-8D704A30F7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93764" y="1853405"/>
            <a:ext cx="968766" cy="968766"/>
          </a:xfrm>
          <a:prstGeom prst="rect">
            <a:avLst/>
          </a:prstGeom>
        </p:spPr>
      </p:pic>
      <p:pic>
        <p:nvPicPr>
          <p:cNvPr id="34" name="Picture 33" descr="A picture containing dark&#10;&#10;Description automatically generated">
            <a:extLst>
              <a:ext uri="{FF2B5EF4-FFF2-40B4-BE49-F238E27FC236}">
                <a16:creationId xmlns:a16="http://schemas.microsoft.com/office/drawing/2014/main" id="{BE4D9E03-0B8A-1A61-F1AF-C4DDC5D02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996" y="3413776"/>
            <a:ext cx="1933575" cy="7715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014F76B-04CC-773C-5881-59D4732B4A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3764" y="4543205"/>
            <a:ext cx="2002465" cy="784299"/>
          </a:xfrm>
          <a:prstGeom prst="rect">
            <a:avLst/>
          </a:prstGeom>
        </p:spPr>
      </p:pic>
      <p:pic>
        <p:nvPicPr>
          <p:cNvPr id="8" name="Picture 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EF624B0-5D4B-6611-FC73-86EB150DD3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05" y="2187397"/>
            <a:ext cx="1037770" cy="124160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78A0DC0-BBD7-5D54-9C24-02C2510954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62046" y="5701605"/>
            <a:ext cx="2125144" cy="9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32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401A12-FDC1-A5D3-9F9C-B901D0B5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Opportunities and challenges of research on aquatic microbial diversity and evolution</a:t>
            </a:r>
            <a:endParaRPr lang="en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81D10-06A6-5451-51B0-FA1CAD1E6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35380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Can we discover new biochemical wonders from the microbial world?</a:t>
            </a:r>
          </a:p>
          <a:p>
            <a:r>
              <a:rPr lang="en-US" dirty="0"/>
              <a:t> Yes! But we need to collaborate to bring them to the lab.</a:t>
            </a:r>
          </a:p>
          <a:p>
            <a:pPr marL="0" indent="0">
              <a:buNone/>
            </a:pPr>
            <a:r>
              <a:rPr lang="en-US" b="1" dirty="0"/>
              <a:t>Is the microbial diversity threatened?</a:t>
            </a:r>
          </a:p>
          <a:p>
            <a:r>
              <a:rPr lang="en-US" dirty="0"/>
              <a:t>Possibly. But we have little clue about the extent and main threats.</a:t>
            </a:r>
          </a:p>
          <a:p>
            <a:pPr lvl="1"/>
            <a:r>
              <a:rPr lang="en-US" dirty="0"/>
              <a:t>Molecular methods key for monitoring!</a:t>
            </a:r>
          </a:p>
          <a:p>
            <a:pPr marL="0" indent="0">
              <a:buNone/>
            </a:pPr>
            <a:r>
              <a:rPr lang="en-US" b="1" dirty="0"/>
              <a:t>How can we better understand the uncultivated microbial majority?</a:t>
            </a:r>
            <a:endParaRPr lang="en-US" dirty="0"/>
          </a:p>
          <a:p>
            <a:r>
              <a:rPr lang="en-US" dirty="0"/>
              <a:t>Beyond DNA – </a:t>
            </a:r>
            <a:r>
              <a:rPr lang="en-US" dirty="0" err="1"/>
              <a:t>metatranscriptomics</a:t>
            </a:r>
            <a:r>
              <a:rPr lang="en-US" dirty="0"/>
              <a:t>, </a:t>
            </a:r>
            <a:r>
              <a:rPr lang="en-US" dirty="0" err="1"/>
              <a:t>metaproteomics</a:t>
            </a:r>
            <a:r>
              <a:rPr lang="en-US" dirty="0"/>
              <a:t>, metabolomics…</a:t>
            </a:r>
          </a:p>
          <a:p>
            <a:r>
              <a:rPr lang="en-US" dirty="0"/>
              <a:t>New computational approaches – e.g. population genomics, AI-based methods…</a:t>
            </a:r>
          </a:p>
          <a:p>
            <a:r>
              <a:rPr lang="en-US" dirty="0"/>
              <a:t>Bringing the results to the lab – new cultivation methods, testing discovered genes…</a:t>
            </a:r>
          </a:p>
          <a:p>
            <a:pPr lvl="3"/>
            <a:endParaRPr lang="en-US" dirty="0"/>
          </a:p>
          <a:p>
            <a:pPr marL="1371600" lvl="3" indent="0">
              <a:buNone/>
            </a:pPr>
            <a:endParaRPr lang="en-SE" dirty="0"/>
          </a:p>
          <a:p>
            <a:pPr marL="0" indent="0">
              <a:buNone/>
            </a:pP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670010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F728-1F90-AC41-648B-2A5E91F9D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Have you ever used?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24DBD-9A72-AE3F-31B8-EABC54861C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PCR?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CRISPR?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C754A1-D5A5-0825-D0D0-845EE9063A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 Antibiotics?</a:t>
            </a:r>
            <a:endParaRPr lang="en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EB7CF8-B2FE-6DA3-D311-01CC0386A50D}"/>
              </a:ext>
            </a:extLst>
          </p:cNvPr>
          <p:cNvGrpSpPr/>
          <p:nvPr/>
        </p:nvGrpSpPr>
        <p:grpSpPr>
          <a:xfrm>
            <a:off x="949036" y="2282442"/>
            <a:ext cx="4454653" cy="1966740"/>
            <a:chOff x="949036" y="2282442"/>
            <a:chExt cx="4454653" cy="1966740"/>
          </a:xfrm>
        </p:grpSpPr>
        <p:pic>
          <p:nvPicPr>
            <p:cNvPr id="5" name="Picture 4" descr="A person standing next to a hot spring&#10;&#10;Description automatically generated">
              <a:extLst>
                <a:ext uri="{FF2B5EF4-FFF2-40B4-BE49-F238E27FC236}">
                  <a16:creationId xmlns:a16="http://schemas.microsoft.com/office/drawing/2014/main" id="{9803B4AF-04D6-9F28-5515-77841EFD0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036" y="2282442"/>
              <a:ext cx="2951228" cy="19667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977B4F-CC03-DEA3-4ACF-1B45A00FDCEF}"/>
                </a:ext>
              </a:extLst>
            </p:cNvPr>
            <p:cNvSpPr txBox="1"/>
            <p:nvPr/>
          </p:nvSpPr>
          <p:spPr>
            <a:xfrm>
              <a:off x="3900264" y="3879850"/>
              <a:ext cx="15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Thomas Brock</a:t>
              </a:r>
              <a:endParaRPr lang="en-SE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5E7FD6-91A4-E9C3-C9FA-85FB49A23136}"/>
              </a:ext>
            </a:extLst>
          </p:cNvPr>
          <p:cNvGrpSpPr/>
          <p:nvPr/>
        </p:nvGrpSpPr>
        <p:grpSpPr>
          <a:xfrm>
            <a:off x="6278929" y="2494300"/>
            <a:ext cx="4839981" cy="2543646"/>
            <a:chOff x="6278929" y="2494300"/>
            <a:chExt cx="4839981" cy="25436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5CF9BB-6C05-2393-5DFF-A96BE732609A}"/>
                </a:ext>
              </a:extLst>
            </p:cNvPr>
            <p:cNvGrpSpPr/>
            <p:nvPr/>
          </p:nvGrpSpPr>
          <p:grpSpPr>
            <a:xfrm>
              <a:off x="6278929" y="2494300"/>
              <a:ext cx="4839981" cy="2287063"/>
              <a:chOff x="6278929" y="2494300"/>
              <a:chExt cx="4839981" cy="2287063"/>
            </a:xfrm>
          </p:grpSpPr>
          <p:pic>
            <p:nvPicPr>
              <p:cNvPr id="13" name="Picture 12" descr="A close-up of a soil&#10;&#10;Description automatically generated">
                <a:extLst>
                  <a:ext uri="{FF2B5EF4-FFF2-40B4-BE49-F238E27FC236}">
                    <a16:creationId xmlns:a16="http://schemas.microsoft.com/office/drawing/2014/main" id="{84826549-E266-828B-B889-259E85F50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8929" y="2494300"/>
                <a:ext cx="2905957" cy="226664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4B4827-319F-B84E-EA6A-67AE13833D46}"/>
                  </a:ext>
                </a:extLst>
              </p:cNvPr>
              <p:cNvSpPr txBox="1"/>
              <p:nvPr/>
            </p:nvSpPr>
            <p:spPr>
              <a:xfrm>
                <a:off x="9291615" y="4412031"/>
                <a:ext cx="18272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René Dubos et al.</a:t>
                </a:r>
                <a:endParaRPr lang="en-SE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2C21A8-3F5E-95B2-09D8-6C16F06865A9}"/>
                </a:ext>
              </a:extLst>
            </p:cNvPr>
            <p:cNvSpPr txBox="1"/>
            <p:nvPr/>
          </p:nvSpPr>
          <p:spPr>
            <a:xfrm>
              <a:off x="6495095" y="4760947"/>
              <a:ext cx="21483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25000"/>
                    </a:schemeClr>
                  </a:solidFill>
                </a:rPr>
                <a:t>Source: </a:t>
              </a:r>
              <a:r>
                <a:rPr lang="en-US" sz="1200" dirty="0" err="1">
                  <a:solidFill>
                    <a:schemeClr val="bg2">
                      <a:lumMod val="25000"/>
                    </a:schemeClr>
                  </a:solidFill>
                </a:rPr>
                <a:t>HolgerK</a:t>
              </a:r>
              <a:r>
                <a:rPr lang="en-US" sz="1200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en-US" sz="1200" dirty="0" err="1">
                  <a:solidFill>
                    <a:schemeClr val="bg2">
                      <a:lumMod val="25000"/>
                    </a:schemeClr>
                  </a:solidFill>
                </a:rPr>
                <a:t>Wikicommons</a:t>
              </a:r>
              <a:endParaRPr lang="en-SE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EB43D1F-0656-476D-7A0D-43AFA44D5B62}"/>
              </a:ext>
            </a:extLst>
          </p:cNvPr>
          <p:cNvGrpSpPr/>
          <p:nvPr/>
        </p:nvGrpSpPr>
        <p:grpSpPr>
          <a:xfrm>
            <a:off x="974564" y="4497327"/>
            <a:ext cx="4429125" cy="2314174"/>
            <a:chOff x="974564" y="4497327"/>
            <a:chExt cx="4429125" cy="231417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6B60D12-8878-9955-03CD-ADE28B1C59CE}"/>
                </a:ext>
              </a:extLst>
            </p:cNvPr>
            <p:cNvGrpSpPr/>
            <p:nvPr/>
          </p:nvGrpSpPr>
          <p:grpSpPr>
            <a:xfrm>
              <a:off x="974564" y="4497327"/>
              <a:ext cx="4429125" cy="2037083"/>
              <a:chOff x="974564" y="4596697"/>
              <a:chExt cx="4429125" cy="203708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F5E5E7-40ED-B23D-1743-53BA419C60B5}"/>
                  </a:ext>
                </a:extLst>
              </p:cNvPr>
              <p:cNvSpPr txBox="1"/>
              <p:nvPr/>
            </p:nvSpPr>
            <p:spPr>
              <a:xfrm>
                <a:off x="974564" y="6220705"/>
                <a:ext cx="17422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Francisco Mojica</a:t>
                </a:r>
                <a:endParaRPr lang="en-SE" dirty="0"/>
              </a:p>
            </p:txBody>
          </p:sp>
          <p:pic>
            <p:nvPicPr>
              <p:cNvPr id="10" name="Picture 9" descr="Pink and white sand with pink water&#10;&#10;Description automatically generated with medium confidence">
                <a:extLst>
                  <a:ext uri="{FF2B5EF4-FFF2-40B4-BE49-F238E27FC236}">
                    <a16:creationId xmlns:a16="http://schemas.microsoft.com/office/drawing/2014/main" id="{9351A7DA-5ACF-A602-0DC2-D228537E6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6672" y="4596697"/>
                <a:ext cx="2717017" cy="2037083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B73BCF-E028-4406-8865-019AAE44D54F}"/>
                </a:ext>
              </a:extLst>
            </p:cNvPr>
            <p:cNvSpPr txBox="1"/>
            <p:nvPr/>
          </p:nvSpPr>
          <p:spPr>
            <a:xfrm>
              <a:off x="3068182" y="6534502"/>
              <a:ext cx="1953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25000"/>
                    </a:schemeClr>
                  </a:solidFill>
                </a:rPr>
                <a:t>Source: Luis S. at </a:t>
              </a:r>
              <a:r>
                <a:rPr lang="en-US" sz="1200" dirty="0" err="1">
                  <a:solidFill>
                    <a:schemeClr val="bg2">
                      <a:lumMod val="25000"/>
                    </a:schemeClr>
                  </a:solidFill>
                </a:rPr>
                <a:t>Tripadvisor</a:t>
              </a:r>
              <a:endParaRPr lang="en-SE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5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D2338-55CE-2796-A0F7-BFE54C49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of that was based on cultivation…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6A3E2-DCC8-FD28-0E87-EC0B99A7B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579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Only around 1% of bacterial diversity brought into the lab</a:t>
            </a:r>
            <a:endParaRPr lang="en-SE" dirty="0">
              <a:solidFill>
                <a:srgbClr val="FF0000"/>
              </a:solidFill>
            </a:endParaRPr>
          </a:p>
        </p:txBody>
      </p:sp>
      <p:pic>
        <p:nvPicPr>
          <p:cNvPr id="5" name="Picture 4" descr="A group of purple dots&#10;&#10;Description automatically generated">
            <a:extLst>
              <a:ext uri="{FF2B5EF4-FFF2-40B4-BE49-F238E27FC236}">
                <a16:creationId xmlns:a16="http://schemas.microsoft.com/office/drawing/2014/main" id="{807B90B1-8F1B-38B6-445E-330AC2D73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50" y="2746435"/>
            <a:ext cx="10202699" cy="32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9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2A6EF-379B-26B1-7E82-76C5430B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Metagenomics</a:t>
            </a:r>
            <a:endParaRPr lang="en-GB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43651B5-A20A-3006-1BC2-D4CCCA0B9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29" y="2954140"/>
            <a:ext cx="10485141" cy="35387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ACC764-5170-31BD-00EE-16E80A51E1D1}"/>
              </a:ext>
            </a:extLst>
          </p:cNvPr>
          <p:cNvSpPr txBox="1"/>
          <p:nvPr/>
        </p:nvSpPr>
        <p:spPr>
          <a:xfrm>
            <a:off x="5089986" y="6456749"/>
            <a:ext cx="201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www.allgenetics.eu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0D89C-F598-F00C-8300-5F0E2F056569}"/>
              </a:ext>
            </a:extLst>
          </p:cNvPr>
          <p:cNvSpPr txBox="1"/>
          <p:nvPr/>
        </p:nvSpPr>
        <p:spPr>
          <a:xfrm>
            <a:off x="1083511" y="2515305"/>
            <a:ext cx="207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/>
              <a:t>Environmental</a:t>
            </a:r>
            <a:r>
              <a:rPr lang="pl-PL" b="1" dirty="0"/>
              <a:t> DNA</a:t>
            </a:r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7BBD76-659D-D2CF-9790-13E8ECE73C0E}"/>
              </a:ext>
            </a:extLst>
          </p:cNvPr>
          <p:cNvSpPr txBox="1"/>
          <p:nvPr/>
        </p:nvSpPr>
        <p:spPr>
          <a:xfrm>
            <a:off x="3513089" y="1684308"/>
            <a:ext cx="4198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b="1" dirty="0"/>
              <a:t>Shotgun metagenomics</a:t>
            </a:r>
            <a:endParaRPr lang="en-US" dirty="0"/>
          </a:p>
          <a:p>
            <a:r>
              <a:rPr lang="en-US" dirty="0"/>
              <a:t>Fragment and sequence all!</a:t>
            </a:r>
          </a:p>
          <a:p>
            <a:r>
              <a:rPr lang="en-US" b="1" dirty="0"/>
              <a:t>	Metabarcoding</a:t>
            </a:r>
          </a:p>
          <a:p>
            <a:r>
              <a:rPr lang="en-US" dirty="0"/>
              <a:t>Amplify m</a:t>
            </a:r>
            <a:r>
              <a:rPr lang="pl-PL" dirty="0"/>
              <a:t>arker gene</a:t>
            </a:r>
            <a:r>
              <a:rPr lang="en-US" dirty="0"/>
              <a:t>s (16S, 18S, ITS, COI…)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3D33D5-F6AB-2A67-2236-F7D7B348C384}"/>
              </a:ext>
            </a:extLst>
          </p:cNvPr>
          <p:cNvSpPr txBox="1"/>
          <p:nvPr/>
        </p:nvSpPr>
        <p:spPr>
          <a:xfrm>
            <a:off x="7540523" y="1130311"/>
            <a:ext cx="4480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Bioinformatic analysis</a:t>
            </a:r>
          </a:p>
          <a:p>
            <a:r>
              <a:rPr lang="en-US" dirty="0"/>
              <a:t>	Gene/genome (de novo) assembly</a:t>
            </a:r>
          </a:p>
          <a:p>
            <a:r>
              <a:rPr lang="en-US" dirty="0"/>
              <a:t>		Metagenome assembled 		genomes (</a:t>
            </a:r>
            <a:r>
              <a:rPr lang="en-US" b="1" dirty="0"/>
              <a:t>MAGs</a:t>
            </a:r>
            <a:r>
              <a:rPr lang="en-US" dirty="0"/>
              <a:t>)</a:t>
            </a:r>
          </a:p>
          <a:p>
            <a:r>
              <a:rPr lang="en-US" dirty="0"/>
              <a:t>	Relative abundance</a:t>
            </a:r>
          </a:p>
          <a:p>
            <a:r>
              <a:rPr lang="en-US" dirty="0"/>
              <a:t>	Mapping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133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7B531-0924-1C59-8A21-BC5A84028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5348"/>
            <a:ext cx="10515600" cy="1325563"/>
          </a:xfrm>
        </p:spPr>
        <p:txBody>
          <a:bodyPr/>
          <a:lstStyle/>
          <a:p>
            <a:r>
              <a:rPr lang="en-US" dirty="0"/>
              <a:t>Major ENVGEN projects I am not involved in</a:t>
            </a:r>
            <a:endParaRPr lang="en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14CD5-9999-86D4-9BFE-3893D61A9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753" y="1690688"/>
            <a:ext cx="3660354" cy="470621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/>
              <a:t>BaltVib</a:t>
            </a:r>
            <a:endParaRPr lang="en-SE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1D474B-6EA2-C509-7039-5787FF2E8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0018" y="2750418"/>
            <a:ext cx="3660354" cy="201583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Pathogenic Vibrio bacteria </a:t>
            </a:r>
            <a:r>
              <a:rPr lang="en-US" dirty="0"/>
              <a:t>in the current and future </a:t>
            </a:r>
            <a:r>
              <a:rPr lang="en-US" b="1" dirty="0"/>
              <a:t>Baltic Sea </a:t>
            </a:r>
            <a:r>
              <a:rPr lang="en-US" dirty="0"/>
              <a:t>waters: mitigating the problem</a:t>
            </a:r>
            <a:endParaRPr lang="en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3F350F-F8E5-3C49-6898-83BA266E8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56809" y="1593705"/>
            <a:ext cx="3678381" cy="664585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</a:pPr>
            <a:r>
              <a:rPr lang="en-US" dirty="0"/>
              <a:t>Microbe-phage interactions </a:t>
            </a:r>
          </a:p>
          <a:p>
            <a:pPr algn="ctr">
              <a:spcBef>
                <a:spcPts val="0"/>
              </a:spcBef>
            </a:pPr>
            <a:r>
              <a:rPr lang="en-US" dirty="0"/>
              <a:t>in the Baltic Sea</a:t>
            </a:r>
            <a:endParaRPr lang="en-SE" dirty="0"/>
          </a:p>
        </p:txBody>
      </p:sp>
      <p:pic>
        <p:nvPicPr>
          <p:cNvPr id="24" name="Content Placeholder 23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50DFF33C-96D6-30ED-B8D6-20ABBED0950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38" y="1447261"/>
            <a:ext cx="887566" cy="887566"/>
          </a:xfr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310B8E7-FCA6-8644-ADC6-CC60F1E76DB0}"/>
              </a:ext>
            </a:extLst>
          </p:cNvPr>
          <p:cNvSpPr txBox="1">
            <a:spLocks/>
          </p:cNvSpPr>
          <p:nvPr/>
        </p:nvSpPr>
        <p:spPr>
          <a:xfrm>
            <a:off x="8259894" y="3149599"/>
            <a:ext cx="3660354" cy="330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Swedish Biodiversity Data </a:t>
            </a:r>
            <a:r>
              <a:rPr lang="en-US" b="1" dirty="0" err="1"/>
              <a:t>Infrasctrutre</a:t>
            </a:r>
            <a:endParaRPr lang="en-SE" b="1" dirty="0"/>
          </a:p>
        </p:txBody>
      </p:sp>
      <p:pic>
        <p:nvPicPr>
          <p:cNvPr id="10" name="Picture 9" descr="A close-up of a microscope&#10;&#10;Description automatically generated">
            <a:extLst>
              <a:ext uri="{FF2B5EF4-FFF2-40B4-BE49-F238E27FC236}">
                <a16:creationId xmlns:a16="http://schemas.microsoft.com/office/drawing/2014/main" id="{C02E4BC6-92CB-83C9-BCBE-191ABDD0B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4859196"/>
            <a:ext cx="2400813" cy="16030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60A6B4-7CCA-F310-84B2-A58EB27D62D0}"/>
              </a:ext>
            </a:extLst>
          </p:cNvPr>
          <p:cNvSpPr txBox="1"/>
          <p:nvPr/>
        </p:nvSpPr>
        <p:spPr>
          <a:xfrm>
            <a:off x="3498634" y="238108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Emma</a:t>
            </a:r>
            <a:endParaRPr lang="en-SE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C2F2F6-31DC-5D5A-78EB-57977E4E6A99}"/>
              </a:ext>
            </a:extLst>
          </p:cNvPr>
          <p:cNvGrpSpPr/>
          <p:nvPr/>
        </p:nvGrpSpPr>
        <p:grpSpPr>
          <a:xfrm>
            <a:off x="8664331" y="1332329"/>
            <a:ext cx="842731" cy="1530794"/>
            <a:chOff x="3574423" y="1237759"/>
            <a:chExt cx="842731" cy="153079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031BA14-8697-34E2-3677-751ABE836A0B}"/>
                </a:ext>
              </a:extLst>
            </p:cNvPr>
            <p:cNvSpPr txBox="1"/>
            <p:nvPr/>
          </p:nvSpPr>
          <p:spPr>
            <a:xfrm>
              <a:off x="3574423" y="2399221"/>
              <a:ext cx="842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Anders</a:t>
              </a:r>
              <a:endParaRPr lang="en-SE" dirty="0"/>
            </a:p>
          </p:txBody>
        </p:sp>
        <p:pic>
          <p:nvPicPr>
            <p:cNvPr id="27" name="Picture 26" descr="A person in a plaid shirt&#10;&#10;Description automatically generated">
              <a:extLst>
                <a:ext uri="{FF2B5EF4-FFF2-40B4-BE49-F238E27FC236}">
                  <a16:creationId xmlns:a16="http://schemas.microsoft.com/office/drawing/2014/main" id="{45B7BD70-DF0E-AED4-331D-C6FB3577B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947" y="1237759"/>
              <a:ext cx="791682" cy="1130974"/>
            </a:xfrm>
            <a:prstGeom prst="rect">
              <a:avLst/>
            </a:prstGeom>
          </p:spPr>
        </p:pic>
      </p:grpSp>
      <p:pic>
        <p:nvPicPr>
          <p:cNvPr id="30" name="Picture 29" descr="A diagram of a virus&#10;&#10;Description automatically generated">
            <a:extLst>
              <a:ext uri="{FF2B5EF4-FFF2-40B4-BE49-F238E27FC236}">
                <a16:creationId xmlns:a16="http://schemas.microsoft.com/office/drawing/2014/main" id="{76003679-C03D-DD62-317F-CBCC70135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07" y="3865713"/>
            <a:ext cx="4042988" cy="260319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15D1F4-F64B-8A75-314F-58761005D67C}"/>
              </a:ext>
            </a:extLst>
          </p:cNvPr>
          <p:cNvSpPr txBox="1"/>
          <p:nvPr/>
        </p:nvSpPr>
        <p:spPr>
          <a:xfrm>
            <a:off x="653178" y="6468911"/>
            <a:ext cx="2897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Source: CDC Public Health Image Library</a:t>
            </a:r>
            <a:endParaRPr lang="en-SE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B812F4-3F5C-8B75-5168-4A2AEFCB7C59}"/>
              </a:ext>
            </a:extLst>
          </p:cNvPr>
          <p:cNvSpPr txBox="1"/>
          <p:nvPr/>
        </p:nvSpPr>
        <p:spPr>
          <a:xfrm>
            <a:off x="4647247" y="6473863"/>
            <a:ext cx="2897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chemeClr val="bg2">
                    <a:lumMod val="25000"/>
                  </a:schemeClr>
                </a:solidFill>
              </a:rPr>
              <a:t>Source:innovativegenomics.org</a:t>
            </a:r>
            <a:r>
              <a:rPr lang="en-US" sz="1100" dirty="0">
                <a:solidFill>
                  <a:schemeClr val="bg2">
                    <a:lumMod val="25000"/>
                  </a:schemeClr>
                </a:solidFill>
              </a:rPr>
              <a:t> | </a:t>
            </a:r>
            <a:r>
              <a:rPr lang="en-US" sz="1100" dirty="0" err="1">
                <a:solidFill>
                  <a:schemeClr val="bg2">
                    <a:lumMod val="25000"/>
                  </a:schemeClr>
                </a:solidFill>
              </a:rPr>
              <a:t>CRISPRpedia</a:t>
            </a:r>
            <a:endParaRPr lang="en-SE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23A5E35C-A6F5-6778-73EB-5F97AAF56ECF}"/>
              </a:ext>
            </a:extLst>
          </p:cNvPr>
          <p:cNvSpPr txBox="1">
            <a:spLocks/>
          </p:cNvSpPr>
          <p:nvPr/>
        </p:nvSpPr>
        <p:spPr>
          <a:xfrm>
            <a:off x="4123424" y="2562762"/>
            <a:ext cx="3660354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Bacteria-virus </a:t>
            </a:r>
            <a:r>
              <a:rPr lang="en-US" dirty="0"/>
              <a:t>population </a:t>
            </a:r>
            <a:r>
              <a:rPr lang="en-US" b="1" dirty="0"/>
              <a:t>dynamics </a:t>
            </a:r>
            <a:r>
              <a:rPr lang="en-US" dirty="0"/>
              <a:t>linked by </a:t>
            </a:r>
            <a:r>
              <a:rPr lang="en-US" b="1" dirty="0"/>
              <a:t>CRISPRs</a:t>
            </a:r>
            <a:endParaRPr lang="en-SE" b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4EC799-5903-47B7-9A4A-A150F9EF9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456" y="1505080"/>
            <a:ext cx="1538826" cy="108953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6DE9DD4-57BD-D751-359D-DAFB306BFE04}"/>
              </a:ext>
            </a:extLst>
          </p:cNvPr>
          <p:cNvGrpSpPr/>
          <p:nvPr/>
        </p:nvGrpSpPr>
        <p:grpSpPr>
          <a:xfrm>
            <a:off x="8437765" y="4141991"/>
            <a:ext cx="3304612" cy="1594006"/>
            <a:chOff x="2804945" y="3260704"/>
            <a:chExt cx="4978833" cy="207563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537BD4B-2A9F-4241-66BB-EC4E9E689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9083" r="50000" b="45727"/>
            <a:stretch/>
          </p:blipFill>
          <p:spPr>
            <a:xfrm>
              <a:off x="2811034" y="3260704"/>
              <a:ext cx="4972744" cy="600057"/>
            </a:xfrm>
            <a:prstGeom prst="rect">
              <a:avLst/>
            </a:prstGeom>
          </p:spPr>
        </p:pic>
        <p:pic>
          <p:nvPicPr>
            <p:cNvPr id="40" name="Picture 39" descr="A close up of a dragonfly&#10;&#10;Description automatically generated">
              <a:extLst>
                <a:ext uri="{FF2B5EF4-FFF2-40B4-BE49-F238E27FC236}">
                  <a16:creationId xmlns:a16="http://schemas.microsoft.com/office/drawing/2014/main" id="{F7005F18-0BA4-165D-67CF-165C4843E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945" y="3963013"/>
              <a:ext cx="4971600" cy="137332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6591FE-B71E-8413-59C9-F3447BBA47E0}"/>
              </a:ext>
            </a:extLst>
          </p:cNvPr>
          <p:cNvGrpSpPr/>
          <p:nvPr/>
        </p:nvGrpSpPr>
        <p:grpSpPr>
          <a:xfrm>
            <a:off x="208128" y="1447261"/>
            <a:ext cx="1080552" cy="1303157"/>
            <a:chOff x="208128" y="1447261"/>
            <a:chExt cx="1080552" cy="130315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B9BB29-93AF-ED48-7DC9-1387E9DE74FA}"/>
                </a:ext>
              </a:extLst>
            </p:cNvPr>
            <p:cNvSpPr txBox="1"/>
            <p:nvPr/>
          </p:nvSpPr>
          <p:spPr>
            <a:xfrm>
              <a:off x="208128" y="2381086"/>
              <a:ext cx="1080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Fernando</a:t>
              </a:r>
              <a:endParaRPr lang="en-SE" dirty="0"/>
            </a:p>
          </p:txBody>
        </p:sp>
        <p:pic>
          <p:nvPicPr>
            <p:cNvPr id="7" name="Picture 6" descr="A person smiling at the camera&#10;&#10;Description automatically generated">
              <a:extLst>
                <a:ext uri="{FF2B5EF4-FFF2-40B4-BE49-F238E27FC236}">
                  <a16:creationId xmlns:a16="http://schemas.microsoft.com/office/drawing/2014/main" id="{89F2D6FD-F346-A70B-49E5-7F9E7FBFE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76" y="1447261"/>
              <a:ext cx="741855" cy="887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2135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7B531-0924-1C59-8A21-BC5A8402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Salinity and bacterial evolution (Project 1)</a:t>
            </a:r>
            <a:endParaRPr lang="en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838DC-0250-B327-0551-84CD88DE0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885" y="3599068"/>
            <a:ext cx="6496957" cy="2010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329D28-F805-BFE7-FBB6-6848D054B806}"/>
              </a:ext>
            </a:extLst>
          </p:cNvPr>
          <p:cNvGrpSpPr/>
          <p:nvPr/>
        </p:nvGrpSpPr>
        <p:grpSpPr>
          <a:xfrm>
            <a:off x="3550721" y="1448052"/>
            <a:ext cx="5708072" cy="2151016"/>
            <a:chOff x="838200" y="2288504"/>
            <a:chExt cx="10515600" cy="271784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F3F2F50-E4EA-4427-0E2D-33FC18F25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313" y="2288504"/>
              <a:ext cx="4063179" cy="8442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E84007-FD37-EB07-927F-A52D75393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3132801"/>
              <a:ext cx="10515600" cy="1873545"/>
            </a:xfrm>
            <a:prstGeom prst="rect">
              <a:avLst/>
            </a:prstGeom>
          </p:spPr>
        </p:pic>
      </p:grpSp>
      <p:pic>
        <p:nvPicPr>
          <p:cNvPr id="11" name="Picture 10" descr="A collage of diagrams and graphs&#10;&#10;Description automatically generated">
            <a:extLst>
              <a:ext uri="{FF2B5EF4-FFF2-40B4-BE49-F238E27FC236}">
                <a16:creationId xmlns:a16="http://schemas.microsoft.com/office/drawing/2014/main" id="{763E8E4B-D403-E103-E6AD-905780BF35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4" r="32496" b="68015"/>
          <a:stretch/>
        </p:blipFill>
        <p:spPr>
          <a:xfrm>
            <a:off x="255633" y="2316089"/>
            <a:ext cx="3851375" cy="33825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8EB72-B715-FF17-F876-B8D4A7611AD9}"/>
              </a:ext>
            </a:extLst>
          </p:cNvPr>
          <p:cNvSpPr txBox="1"/>
          <p:nvPr/>
        </p:nvSpPr>
        <p:spPr>
          <a:xfrm>
            <a:off x="38794" y="1607574"/>
            <a:ext cx="4358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Three aquatic biomes and </a:t>
            </a:r>
          </a:p>
          <a:p>
            <a:pPr algn="ctr"/>
            <a:r>
              <a:rPr lang="en-US" b="1" dirty="0"/>
              <a:t>rare evolutionary transitions between them</a:t>
            </a:r>
            <a:endParaRPr lang="en-SE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24CC31-BBEF-9BDE-EC5F-7C4712A95ACF}"/>
              </a:ext>
            </a:extLst>
          </p:cNvPr>
          <p:cNvSpPr txBox="1"/>
          <p:nvPr/>
        </p:nvSpPr>
        <p:spPr>
          <a:xfrm>
            <a:off x="4732421" y="1432647"/>
            <a:ext cx="2727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Proteome-scale changes in</a:t>
            </a:r>
          </a:p>
          <a:p>
            <a:pPr algn="ctr"/>
            <a:r>
              <a:rPr lang="en-US" b="1" dirty="0"/>
              <a:t>protein properties and</a:t>
            </a:r>
          </a:p>
          <a:p>
            <a:pPr algn="ctr"/>
            <a:r>
              <a:rPr lang="en-US" b="1" dirty="0"/>
              <a:t>amino acid composition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DF4C49-1CED-FAF0-BE46-A95892793EC5}"/>
              </a:ext>
            </a:extLst>
          </p:cNvPr>
          <p:cNvGrpSpPr/>
          <p:nvPr/>
        </p:nvGrpSpPr>
        <p:grpSpPr>
          <a:xfrm>
            <a:off x="3644458" y="2449544"/>
            <a:ext cx="5268815" cy="3786990"/>
            <a:chOff x="3644458" y="2449544"/>
            <a:chExt cx="5268815" cy="3786990"/>
          </a:xfrm>
        </p:grpSpPr>
        <p:pic>
          <p:nvPicPr>
            <p:cNvPr id="23" name="Picture 22" descr="A collage of graphs&#10;&#10;Description automatically generated">
              <a:extLst>
                <a:ext uri="{FF2B5EF4-FFF2-40B4-BE49-F238E27FC236}">
                  <a16:creationId xmlns:a16="http://schemas.microsoft.com/office/drawing/2014/main" id="{2321CA25-DF4F-C60B-C1F8-BED854022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29" t="1666" r="33447" b="70562"/>
            <a:stretch/>
          </p:blipFill>
          <p:spPr>
            <a:xfrm>
              <a:off x="4172529" y="2449544"/>
              <a:ext cx="3846940" cy="331910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1CA4C5-E581-52B4-C539-F499E4095205}"/>
                </a:ext>
              </a:extLst>
            </p:cNvPr>
            <p:cNvSpPr txBox="1"/>
            <p:nvPr/>
          </p:nvSpPr>
          <p:spPr>
            <a:xfrm>
              <a:off x="3644458" y="5867202"/>
              <a:ext cx="5268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/>
                <a:t>Inspired</a:t>
              </a:r>
              <a:r>
                <a:rPr lang="pl-PL" dirty="0"/>
                <a:t> by </a:t>
              </a:r>
              <a:r>
                <a:rPr lang="pl-PL" dirty="0" err="1"/>
                <a:t>Cabello-Yeves</a:t>
              </a:r>
              <a:r>
                <a:rPr lang="pl-PL" dirty="0"/>
                <a:t> and Rodriguez-</a:t>
              </a:r>
              <a:r>
                <a:rPr lang="pl-PL" dirty="0" err="1"/>
                <a:t>Valera</a:t>
              </a:r>
              <a:r>
                <a:rPr lang="pl-PL" dirty="0"/>
                <a:t> (2019)</a:t>
              </a:r>
              <a:endParaRPr lang="en-GB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48A67E-3C34-1D09-5470-BF752B541C20}"/>
              </a:ext>
            </a:extLst>
          </p:cNvPr>
          <p:cNvGrpSpPr/>
          <p:nvPr/>
        </p:nvGrpSpPr>
        <p:grpSpPr>
          <a:xfrm>
            <a:off x="4054092" y="2324962"/>
            <a:ext cx="4083814" cy="3720162"/>
            <a:chOff x="3517660" y="1650919"/>
            <a:chExt cx="5156679" cy="477819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1238841-2DEA-654B-C84C-881C5BA78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17" b="70369"/>
            <a:stretch/>
          </p:blipFill>
          <p:spPr>
            <a:xfrm>
              <a:off x="3517660" y="1690688"/>
              <a:ext cx="5156679" cy="4738423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9845B4-D548-B870-683A-22F6CFD801E4}"/>
                </a:ext>
              </a:extLst>
            </p:cNvPr>
            <p:cNvSpPr/>
            <p:nvPr/>
          </p:nvSpPr>
          <p:spPr>
            <a:xfrm>
              <a:off x="3629123" y="1650919"/>
              <a:ext cx="477911" cy="341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8140B8F-E33D-4401-5F54-354205827096}"/>
              </a:ext>
            </a:extLst>
          </p:cNvPr>
          <p:cNvSpPr txBox="1"/>
          <p:nvPr/>
        </p:nvSpPr>
        <p:spPr>
          <a:xfrm>
            <a:off x="8453276" y="1469074"/>
            <a:ext cx="2763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Gains and losses of specific</a:t>
            </a:r>
          </a:p>
          <a:p>
            <a:pPr algn="ctr"/>
            <a:r>
              <a:rPr lang="en-US" b="1" dirty="0"/>
              <a:t>Gene functions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E40051D-3FF7-1810-6770-97026802A53F}"/>
              </a:ext>
            </a:extLst>
          </p:cNvPr>
          <p:cNvGrpSpPr/>
          <p:nvPr/>
        </p:nvGrpSpPr>
        <p:grpSpPr>
          <a:xfrm>
            <a:off x="8443012" y="2141880"/>
            <a:ext cx="3070660" cy="3626766"/>
            <a:chOff x="5129968" y="1566733"/>
            <a:chExt cx="5857290" cy="5493730"/>
          </a:xfrm>
        </p:grpSpPr>
        <p:pic>
          <p:nvPicPr>
            <p:cNvPr id="26" name="Picture 25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AE39FCB6-4A7F-18BD-8135-34C2193B3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656"/>
            <a:stretch/>
          </p:blipFill>
          <p:spPr>
            <a:xfrm>
              <a:off x="5129968" y="1566733"/>
              <a:ext cx="5779001" cy="3237609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724A6C4-6FAB-0057-B468-34146EB3AA9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29968" y="4763618"/>
              <a:ext cx="5857290" cy="1090894"/>
              <a:chOff x="-166461" y="2336356"/>
              <a:chExt cx="12242981" cy="2280200"/>
            </a:xfrm>
          </p:grpSpPr>
          <p:pic>
            <p:nvPicPr>
              <p:cNvPr id="28" name="Picture 27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EC503E6F-E585-FE16-FCFB-645B74C394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" t="55721" r="14477" b="28305"/>
              <a:stretch/>
            </p:blipFill>
            <p:spPr>
              <a:xfrm>
                <a:off x="-166461" y="2336356"/>
                <a:ext cx="12242981" cy="2280200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255E5AC-E1B0-A4BA-46FF-8BB2E712731E}"/>
                  </a:ext>
                </a:extLst>
              </p:cNvPr>
              <p:cNvSpPr/>
              <p:nvPr/>
            </p:nvSpPr>
            <p:spPr>
              <a:xfrm>
                <a:off x="115480" y="2450908"/>
                <a:ext cx="477911" cy="3414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1DB3D70-7E97-38E4-1D47-FD9ECA69085A}"/>
                </a:ext>
              </a:extLst>
            </p:cNvPr>
            <p:cNvGrpSpPr/>
            <p:nvPr/>
          </p:nvGrpSpPr>
          <p:grpSpPr>
            <a:xfrm>
              <a:off x="5129968" y="5868592"/>
              <a:ext cx="4760686" cy="1191871"/>
              <a:chOff x="730098" y="2545852"/>
              <a:chExt cx="10139463" cy="2538484"/>
            </a:xfrm>
          </p:grpSpPr>
          <p:pic>
            <p:nvPicPr>
              <p:cNvPr id="31" name="Picture 30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F7E1277E-245C-3D9C-E13D-CE65CA262C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71746" r="41163" b="13439"/>
              <a:stretch/>
            </p:blipFill>
            <p:spPr>
              <a:xfrm>
                <a:off x="730098" y="2545852"/>
                <a:ext cx="10139463" cy="2538484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294F924-C4BE-7F2E-3D1B-207C95843711}"/>
                  </a:ext>
                </a:extLst>
              </p:cNvPr>
              <p:cNvSpPr/>
              <p:nvPr/>
            </p:nvSpPr>
            <p:spPr>
              <a:xfrm>
                <a:off x="1083483" y="2545852"/>
                <a:ext cx="477911" cy="3414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F43E65-B18D-4041-5FC2-E4C63437B431}"/>
              </a:ext>
            </a:extLst>
          </p:cNvPr>
          <p:cNvSpPr txBox="1"/>
          <p:nvPr/>
        </p:nvSpPr>
        <p:spPr>
          <a:xfrm>
            <a:off x="4886942" y="5863953"/>
            <a:ext cx="2783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And it takes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</a:rPr>
              <a:t>millions of year!</a:t>
            </a:r>
            <a:endParaRPr lang="en-SE" sz="2800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438EBF-437E-D13C-21D9-32CC2161C0A6}"/>
              </a:ext>
            </a:extLst>
          </p:cNvPr>
          <p:cNvSpPr txBox="1"/>
          <p:nvPr/>
        </p:nvSpPr>
        <p:spPr>
          <a:xfrm>
            <a:off x="29779" y="2303669"/>
            <a:ext cx="412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Brackish microbiome - </a:t>
            </a:r>
            <a:r>
              <a:rPr lang="en-US" dirty="0" err="1"/>
              <a:t>Hugerth</a:t>
            </a:r>
            <a:r>
              <a:rPr lang="en-US" dirty="0"/>
              <a:t> et al. 2015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430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5" grpId="0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385BC-500B-CB4F-E3F1-9ABFD837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evolution of the brackish microbiome (Planned project)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38356-87B5-FC28-F505-BC674D008C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Expanded brackish dataset (include protists)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Population genomics and </a:t>
            </a:r>
            <a:r>
              <a:rPr lang="en-US" dirty="0" err="1"/>
              <a:t>microdiversity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Dispersal, incl. mapping MAGs to metagenomes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Metatranscriptomics</a:t>
            </a:r>
            <a:r>
              <a:rPr lang="en-US" dirty="0"/>
              <a:t> experiment  </a:t>
            </a:r>
            <a:endParaRPr lang="en-S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3091F9-BAB5-EEE7-06AC-98B98E724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9800" y="2641267"/>
            <a:ext cx="6069380" cy="272005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271D11E-2DEB-EF26-772D-1A76FB36E157}"/>
              </a:ext>
            </a:extLst>
          </p:cNvPr>
          <p:cNvGrpSpPr/>
          <p:nvPr/>
        </p:nvGrpSpPr>
        <p:grpSpPr>
          <a:xfrm>
            <a:off x="5964252" y="1906293"/>
            <a:ext cx="6227748" cy="4514428"/>
            <a:chOff x="5964252" y="1906293"/>
            <a:chExt cx="6227748" cy="451442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704D99A-285F-D602-3731-D3805120371F}"/>
                </a:ext>
              </a:extLst>
            </p:cNvPr>
            <p:cNvGrpSpPr/>
            <p:nvPr/>
          </p:nvGrpSpPr>
          <p:grpSpPr>
            <a:xfrm>
              <a:off x="5964252" y="1906293"/>
              <a:ext cx="6227748" cy="4270670"/>
              <a:chOff x="2725065" y="1562325"/>
              <a:chExt cx="6345382" cy="435133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2FE2F26-391A-CDE5-7EDC-AE7F6F249DBC}"/>
                  </a:ext>
                </a:extLst>
              </p:cNvPr>
              <p:cNvSpPr/>
              <p:nvPr/>
            </p:nvSpPr>
            <p:spPr>
              <a:xfrm>
                <a:off x="2725065" y="1562325"/>
                <a:ext cx="6345382" cy="43513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9FEE939-D3AD-0599-84F7-7753BA7ACB07}"/>
                  </a:ext>
                </a:extLst>
              </p:cNvPr>
              <p:cNvGrpSpPr/>
              <p:nvPr/>
            </p:nvGrpSpPr>
            <p:grpSpPr>
              <a:xfrm>
                <a:off x="2837741" y="1696359"/>
                <a:ext cx="6120029" cy="4083269"/>
                <a:chOff x="3150971" y="2368670"/>
                <a:chExt cx="6120029" cy="4083269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43C5E8CD-1BA0-4FBF-163F-4E350F0A6BDA}"/>
                    </a:ext>
                  </a:extLst>
                </p:cNvPr>
                <p:cNvGrpSpPr/>
                <p:nvPr/>
              </p:nvGrpSpPr>
              <p:grpSpPr>
                <a:xfrm>
                  <a:off x="3150971" y="2368670"/>
                  <a:ext cx="6120029" cy="3272949"/>
                  <a:chOff x="3150971" y="2687320"/>
                  <a:chExt cx="6120029" cy="3272949"/>
                </a:xfrm>
              </p:grpSpPr>
              <p:pic>
                <p:nvPicPr>
                  <p:cNvPr id="8" name="Picture 7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1C0D1347-3940-D568-A3A0-6443C0F866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6296"/>
                  <a:stretch/>
                </p:blipFill>
                <p:spPr>
                  <a:xfrm>
                    <a:off x="3150971" y="4334669"/>
                    <a:ext cx="6120029" cy="1625600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3E7AD88F-D2C4-3F72-A8E1-C21168C43D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78370"/>
                  <a:stretch/>
                </p:blipFill>
                <p:spPr>
                  <a:xfrm>
                    <a:off x="3150971" y="2687320"/>
                    <a:ext cx="6120029" cy="148336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A9E1571-2192-F269-F61E-1D7FBC80B693}"/>
                    </a:ext>
                  </a:extLst>
                </p:cNvPr>
                <p:cNvSpPr txBox="1"/>
                <p:nvPr/>
              </p:nvSpPr>
              <p:spPr>
                <a:xfrm>
                  <a:off x="4903063" y="5805608"/>
                  <a:ext cx="266675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Done using POGENOM</a:t>
                  </a:r>
                  <a:br>
                    <a:rPr lang="en-US" b="1" dirty="0"/>
                  </a:br>
                  <a:r>
                    <a:rPr lang="en-US" b="1" dirty="0"/>
                    <a:t>(</a:t>
                  </a:r>
                  <a:r>
                    <a:rPr lang="en-US" b="1" dirty="0" err="1"/>
                    <a:t>Sjöqvist</a:t>
                  </a:r>
                  <a:r>
                    <a:rPr lang="en-US" b="1" dirty="0"/>
                    <a:t> et al. ISME 2021)</a:t>
                  </a:r>
                  <a:endParaRPr lang="en-SE" b="1" dirty="0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2D4A97C-2429-CD97-0566-9F4B3DDA9423}"/>
                </a:ext>
              </a:extLst>
            </p:cNvPr>
            <p:cNvGrpSpPr/>
            <p:nvPr/>
          </p:nvGrpSpPr>
          <p:grpSpPr>
            <a:xfrm>
              <a:off x="10622582" y="5117564"/>
              <a:ext cx="1080552" cy="1303157"/>
              <a:chOff x="208128" y="1447261"/>
              <a:chExt cx="1080552" cy="130315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42ACE9-A5F2-A066-9EC3-9CAAF373EA2B}"/>
                  </a:ext>
                </a:extLst>
              </p:cNvPr>
              <p:cNvSpPr txBox="1"/>
              <p:nvPr/>
            </p:nvSpPr>
            <p:spPr>
              <a:xfrm>
                <a:off x="208128" y="2381086"/>
                <a:ext cx="10805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Fernando</a:t>
                </a:r>
                <a:endParaRPr lang="en-SE" dirty="0"/>
              </a:p>
            </p:txBody>
          </p:sp>
          <p:pic>
            <p:nvPicPr>
              <p:cNvPr id="18" name="Picture 17" descr="A person smiling at the camera&#10;&#10;Description automatically generated">
                <a:extLst>
                  <a:ext uri="{FF2B5EF4-FFF2-40B4-BE49-F238E27FC236}">
                    <a16:creationId xmlns:a16="http://schemas.microsoft.com/office/drawing/2014/main" id="{38A5C49C-A587-24D6-B7A8-79471261B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476" y="1447261"/>
                <a:ext cx="741855" cy="8875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7416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8987C-E26E-9396-D6AB-134F9D9E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DNA metabarcoding for environmental monitoring</a:t>
            </a:r>
            <a:br>
              <a:rPr lang="en-US" dirty="0"/>
            </a:br>
            <a:r>
              <a:rPr lang="en-US" dirty="0"/>
              <a:t>(ongoing project)</a:t>
            </a:r>
            <a:endParaRPr lang="en-S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CD7908A-4DA4-3CC5-5A07-4A91A3CB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69" y="1855122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3AD1A5-38AA-F298-6FA2-5133414406D3}"/>
              </a:ext>
            </a:extLst>
          </p:cNvPr>
          <p:cNvSpPr txBox="1"/>
          <p:nvPr/>
        </p:nvSpPr>
        <p:spPr>
          <a:xfrm>
            <a:off x="2148462" y="6333687"/>
            <a:ext cx="256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Latz</a:t>
            </a:r>
            <a:r>
              <a:rPr lang="pl-PL" dirty="0"/>
              <a:t> et al. 202</a:t>
            </a:r>
            <a:r>
              <a:rPr lang="en-US" dirty="0"/>
              <a:t>3</a:t>
            </a:r>
            <a:r>
              <a:rPr lang="pl-PL" dirty="0"/>
              <a:t>, in review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83BFA7-9E49-57CE-CE46-0547E9423E5E}"/>
              </a:ext>
            </a:extLst>
          </p:cNvPr>
          <p:cNvGrpSpPr/>
          <p:nvPr/>
        </p:nvGrpSpPr>
        <p:grpSpPr>
          <a:xfrm>
            <a:off x="7249825" y="1855122"/>
            <a:ext cx="2989634" cy="4847897"/>
            <a:chOff x="7249825" y="1855122"/>
            <a:chExt cx="2989634" cy="484789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EE6ED0-93E9-F860-6934-4437157A4B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15" b="31485"/>
            <a:stretch/>
          </p:blipFill>
          <p:spPr bwMode="auto">
            <a:xfrm>
              <a:off x="7249825" y="1855122"/>
              <a:ext cx="2989634" cy="447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ADD53A-6166-0A41-34F4-25A2D2F722AE}"/>
                </a:ext>
              </a:extLst>
            </p:cNvPr>
            <p:cNvSpPr txBox="1"/>
            <p:nvPr/>
          </p:nvSpPr>
          <p:spPr>
            <a:xfrm>
              <a:off x="7360866" y="6333687"/>
              <a:ext cx="2564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Latz</a:t>
              </a:r>
              <a:r>
                <a:rPr lang="pl-PL" dirty="0"/>
                <a:t> et al. 202</a:t>
              </a:r>
              <a:r>
                <a:rPr lang="en-US" dirty="0"/>
                <a:t>3</a:t>
              </a:r>
              <a:r>
                <a:rPr lang="pl-PL" dirty="0"/>
                <a:t>, in review</a:t>
              </a:r>
              <a:endParaRPr lang="en-GB" dirty="0"/>
            </a:p>
          </p:txBody>
        </p:sp>
      </p:grpSp>
      <p:pic>
        <p:nvPicPr>
          <p:cNvPr id="14" name="Bildobjekt 2">
            <a:extLst>
              <a:ext uri="{FF2B5EF4-FFF2-40B4-BE49-F238E27FC236}">
                <a16:creationId xmlns:a16="http://schemas.microsoft.com/office/drawing/2014/main" id="{AF5872A2-972A-4B6C-F5D1-9443EA4E9F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206" y="494830"/>
            <a:ext cx="709834" cy="753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1468F3-BBB9-2260-FCBD-284E9B11019A}"/>
              </a:ext>
            </a:extLst>
          </p:cNvPr>
          <p:cNvSpPr txBox="1"/>
          <p:nvPr/>
        </p:nvSpPr>
        <p:spPr>
          <a:xfrm>
            <a:off x="95960" y="1218907"/>
            <a:ext cx="762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Meike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898302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2505F-B315-6A1C-77B0-A0DD54F0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17" y="365125"/>
            <a:ext cx="11679383" cy="1325563"/>
          </a:xfrm>
        </p:spPr>
        <p:txBody>
          <a:bodyPr>
            <a:normAutofit/>
          </a:bodyPr>
          <a:lstStyle/>
          <a:p>
            <a:r>
              <a:rPr lang="en-US" dirty="0"/>
              <a:t>Forecasting future microbial diversity changes from geographic and seasonal shifts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4A45C-4992-BB3D-F158-744C8C4C29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First DNA metabarcoding dataset from year-round sampling across </a:t>
            </a:r>
            <a:br>
              <a:rPr lang="en-US" dirty="0"/>
            </a:br>
            <a:r>
              <a:rPr lang="en-US" dirty="0"/>
              <a:t>the full length of the Baltic Sea area environmental gradients</a:t>
            </a:r>
          </a:p>
          <a:p>
            <a:endParaRPr lang="en-US" dirty="0"/>
          </a:p>
          <a:p>
            <a:r>
              <a:rPr lang="en-US" dirty="0"/>
              <a:t>General bacterial and protist diversity patterns tell us a lot about ecology</a:t>
            </a:r>
          </a:p>
          <a:p>
            <a:endParaRPr lang="en-US" dirty="0"/>
          </a:p>
          <a:p>
            <a:r>
              <a:rPr lang="en-US" dirty="0"/>
              <a:t>New data from old samples – benchmarking</a:t>
            </a:r>
          </a:p>
          <a:p>
            <a:endParaRPr lang="en-US" dirty="0"/>
          </a:p>
          <a:p>
            <a:r>
              <a:rPr lang="en-US" dirty="0"/>
              <a:t>Forecasting the future based on the physicochemical model</a:t>
            </a:r>
            <a:endParaRPr lang="en-S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F96202-83F5-6A99-20DA-DD089810345B}"/>
              </a:ext>
            </a:extLst>
          </p:cNvPr>
          <p:cNvGrpSpPr/>
          <p:nvPr/>
        </p:nvGrpSpPr>
        <p:grpSpPr>
          <a:xfrm>
            <a:off x="1823346" y="1690688"/>
            <a:ext cx="2989634" cy="4847897"/>
            <a:chOff x="7249825" y="1855122"/>
            <a:chExt cx="2989634" cy="4847897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502F591-3FEA-FEB2-ADD6-EB6AB4791C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15" b="31485"/>
            <a:stretch/>
          </p:blipFill>
          <p:spPr bwMode="auto">
            <a:xfrm>
              <a:off x="7249825" y="1855122"/>
              <a:ext cx="2989634" cy="447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32BBC5-523D-04F1-BE0C-97E8FF9000CF}"/>
                </a:ext>
              </a:extLst>
            </p:cNvPr>
            <p:cNvSpPr txBox="1"/>
            <p:nvPr/>
          </p:nvSpPr>
          <p:spPr>
            <a:xfrm>
              <a:off x="7360866" y="6333687"/>
              <a:ext cx="2564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Latz</a:t>
              </a:r>
              <a:r>
                <a:rPr lang="pl-PL" dirty="0"/>
                <a:t> et al. 202</a:t>
              </a:r>
              <a:r>
                <a:rPr lang="en-US" dirty="0"/>
                <a:t>3</a:t>
              </a:r>
              <a:r>
                <a:rPr lang="pl-PL" dirty="0"/>
                <a:t>, in review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74777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587</Words>
  <Application>Microsoft Office PowerPoint</Application>
  <PresentationFormat>Widescreen</PresentationFormat>
  <Paragraphs>117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Environmental genomics</vt:lpstr>
      <vt:lpstr>Have you ever used?</vt:lpstr>
      <vt:lpstr>All of that was based on cultivation…</vt:lpstr>
      <vt:lpstr>Metagenomics</vt:lpstr>
      <vt:lpstr>Major ENVGEN projects I am not involved in</vt:lpstr>
      <vt:lpstr>Salinity and bacterial evolution (Project 1)</vt:lpstr>
      <vt:lpstr>The evolution of the brackish microbiome (Planned project)</vt:lpstr>
      <vt:lpstr>DNA metabarcoding for environmental monitoring (ongoing project)</vt:lpstr>
      <vt:lpstr>Forecasting future microbial diversity changes from geographic and seasonal shifts</vt:lpstr>
      <vt:lpstr>AMIME: Artificial intelligence-assisted plankton monitoring with Imaging flow cytometry and metabarcoding (side involvement)</vt:lpstr>
      <vt:lpstr>Acknowledgements</vt:lpstr>
      <vt:lpstr>Opportunities and challenges of research on aquatic microbial diversity and evolution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genomics</dc:title>
  <dc:creator>Krzysztof Jurdzinski</dc:creator>
  <cp:lastModifiedBy>Krzysztof Jurdzinski</cp:lastModifiedBy>
  <cp:revision>96</cp:revision>
  <dcterms:created xsi:type="dcterms:W3CDTF">2023-10-16T08:36:05Z</dcterms:created>
  <dcterms:modified xsi:type="dcterms:W3CDTF">2023-10-24T09:41:57Z</dcterms:modified>
</cp:coreProperties>
</file>